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93" r:id="rId8"/>
    <p:sldId id="295" r:id="rId9"/>
    <p:sldId id="297" r:id="rId10"/>
    <p:sldId id="292" r:id="rId11"/>
    <p:sldId id="260" r:id="rId12"/>
    <p:sldId id="289" r:id="rId13"/>
    <p:sldId id="291" r:id="rId14"/>
    <p:sldId id="272" r:id="rId15"/>
    <p:sldId id="261" r:id="rId16"/>
    <p:sldId id="262" r:id="rId17"/>
    <p:sldId id="264" r:id="rId18"/>
    <p:sldId id="265" r:id="rId19"/>
    <p:sldId id="266" r:id="rId20"/>
    <p:sldId id="267" r:id="rId21"/>
    <p:sldId id="268" r:id="rId22"/>
    <p:sldId id="273" r:id="rId23"/>
    <p:sldId id="274" r:id="rId24"/>
    <p:sldId id="269" r:id="rId25"/>
    <p:sldId id="270" r:id="rId26"/>
    <p:sldId id="271" r:id="rId27"/>
    <p:sldId id="275" r:id="rId28"/>
    <p:sldId id="276" r:id="rId29"/>
    <p:sldId id="277" r:id="rId30"/>
    <p:sldId id="278" r:id="rId31"/>
    <p:sldId id="280" r:id="rId32"/>
    <p:sldId id="279" r:id="rId33"/>
    <p:sldId id="282" r:id="rId34"/>
    <p:sldId id="281" r:id="rId35"/>
    <p:sldId id="284" r:id="rId36"/>
    <p:sldId id="283" r:id="rId37"/>
    <p:sldId id="285" r:id="rId38"/>
    <p:sldId id="287" r:id="rId3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9BD2"/>
    <a:srgbClr val="FFC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B63424-B081-6CE7-20A8-C8E55E27F95C}" v="10" dt="2022-05-26T05:59:55.245"/>
    <p1510:client id="{62A9DE43-EE84-01E8-5D82-83E885021589}" v="1027" dt="2022-05-24T17:18:45.335"/>
    <p1510:client id="{67ABB262-F6E1-3354-E975-87A00416E937}" v="38" dt="2022-05-23T14:30:16.802"/>
    <p1510:client id="{8612CBA2-2894-933C-1BD4-7B2001304FEA}" v="1271" dt="2022-05-23T13:40:38.638"/>
    <p1510:client id="{B42F51F2-7D42-A356-C753-00137F322BD4}" v="406" dt="2022-05-25T16:49:40.3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67"/>
    <p:restoredTop sz="94608"/>
  </p:normalViewPr>
  <p:slideViewPr>
    <p:cSldViewPr snapToGrid="0">
      <p:cViewPr varScale="1">
        <p:scale>
          <a:sx n="99" d="100"/>
          <a:sy n="99" d="100"/>
        </p:scale>
        <p:origin x="2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3D42-46DB-4F04-977F-80D5201AED53}" type="datetimeFigureOut">
              <a:rPr lang="it-IT" smtClean="0"/>
              <a:t>03/03/23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2EA7-5BCC-46DA-BF74-DFAC2E2FD2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1814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3D42-46DB-4F04-977F-80D5201AED53}" type="datetimeFigureOut">
              <a:rPr lang="it-IT" smtClean="0"/>
              <a:t>03/03/23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2EA7-5BCC-46DA-BF74-DFAC2E2FD2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5224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3D42-46DB-4F04-977F-80D5201AED53}" type="datetimeFigureOut">
              <a:rPr lang="it-IT" smtClean="0"/>
              <a:t>03/03/23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2EA7-5BCC-46DA-BF74-DFAC2E2FD2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29830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67" b="1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pPr marL="50799">
              <a:lnSpc>
                <a:spcPts val="1533"/>
              </a:lnSpc>
            </a:pPr>
            <a:fld id="{81D60167-4931-47E6-BA6A-407CBD079E47}" type="slidenum">
              <a:rPr lang="it-IT" smtClean="0"/>
              <a:pPr marL="50799">
                <a:lnSpc>
                  <a:spcPts val="1533"/>
                </a:lnSpc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58710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3D42-46DB-4F04-977F-80D5201AED53}" type="datetimeFigureOut">
              <a:rPr lang="it-IT" smtClean="0"/>
              <a:t>03/03/23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2EA7-5BCC-46DA-BF74-DFAC2E2FD2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6177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3D42-46DB-4F04-977F-80D5201AED53}" type="datetimeFigureOut">
              <a:rPr lang="it-IT" smtClean="0"/>
              <a:t>03/03/23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2EA7-5BCC-46DA-BF74-DFAC2E2FD2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466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3D42-46DB-4F04-977F-80D5201AED53}" type="datetimeFigureOut">
              <a:rPr lang="it-IT" smtClean="0"/>
              <a:t>03/03/23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2EA7-5BCC-46DA-BF74-DFAC2E2FD2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4779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3D42-46DB-4F04-977F-80D5201AED53}" type="datetimeFigureOut">
              <a:rPr lang="it-IT" smtClean="0"/>
              <a:t>03/03/23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2EA7-5BCC-46DA-BF74-DFAC2E2FD2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600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3D42-46DB-4F04-977F-80D5201AED53}" type="datetimeFigureOut">
              <a:rPr lang="it-IT" smtClean="0"/>
              <a:t>03/03/23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2EA7-5BCC-46DA-BF74-DFAC2E2FD2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140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3D42-46DB-4F04-977F-80D5201AED53}" type="datetimeFigureOut">
              <a:rPr lang="it-IT" smtClean="0"/>
              <a:t>03/03/23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2EA7-5BCC-46DA-BF74-DFAC2E2FD2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0262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3D42-46DB-4F04-977F-80D5201AED53}" type="datetimeFigureOut">
              <a:rPr lang="it-IT" smtClean="0"/>
              <a:t>03/03/23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2EA7-5BCC-46DA-BF74-DFAC2E2FD2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770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3D42-46DB-4F04-977F-80D5201AED53}" type="datetimeFigureOut">
              <a:rPr lang="it-IT" smtClean="0"/>
              <a:t>03/03/23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2EA7-5BCC-46DA-BF74-DFAC2E2FD2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100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23D42-46DB-4F04-977F-80D5201AED53}" type="datetimeFigureOut">
              <a:rPr lang="it-IT" smtClean="0"/>
              <a:t>03/03/23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42EA7-5BCC-46DA-BF74-DFAC2E2FD2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961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10" Type="http://schemas.openxmlformats.org/officeDocument/2006/relationships/image" Target="../media/image21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581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3893311"/>
            <a:ext cx="12192000" cy="2965027"/>
            <a:chOff x="0" y="2919983"/>
            <a:chExt cx="9144000" cy="2223770"/>
          </a:xfrm>
        </p:grpSpPr>
        <p:sp>
          <p:nvSpPr>
            <p:cNvPr id="3" name="object 3"/>
            <p:cNvSpPr/>
            <p:nvPr/>
          </p:nvSpPr>
          <p:spPr>
            <a:xfrm>
              <a:off x="608076" y="4747259"/>
              <a:ext cx="1071372" cy="39319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4" name="object 4"/>
            <p:cNvSpPr/>
            <p:nvPr/>
          </p:nvSpPr>
          <p:spPr>
            <a:xfrm>
              <a:off x="7085076" y="2945891"/>
              <a:ext cx="1787652" cy="19171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5" name="object 5"/>
            <p:cNvSpPr/>
            <p:nvPr/>
          </p:nvSpPr>
          <p:spPr>
            <a:xfrm>
              <a:off x="4645151" y="2919983"/>
              <a:ext cx="2017776" cy="19431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6" name="object 6"/>
            <p:cNvSpPr/>
            <p:nvPr/>
          </p:nvSpPr>
          <p:spPr>
            <a:xfrm>
              <a:off x="2263054" y="2961437"/>
              <a:ext cx="1688848" cy="18518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400" dirty="0"/>
            </a:p>
          </p:txBody>
        </p:sp>
        <p:sp>
          <p:nvSpPr>
            <p:cNvPr id="7" name="object 7"/>
            <p:cNvSpPr/>
            <p:nvPr/>
          </p:nvSpPr>
          <p:spPr>
            <a:xfrm>
              <a:off x="198119" y="2935223"/>
              <a:ext cx="1702308" cy="191871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138175" y="1"/>
            <a:ext cx="11005820" cy="3995420"/>
            <a:chOff x="103631" y="0"/>
            <a:chExt cx="8254365" cy="2996565"/>
          </a:xfrm>
        </p:grpSpPr>
        <p:sp>
          <p:nvSpPr>
            <p:cNvPr id="9" name="object 9"/>
            <p:cNvSpPr/>
            <p:nvPr/>
          </p:nvSpPr>
          <p:spPr>
            <a:xfrm>
              <a:off x="4406768" y="77932"/>
              <a:ext cx="2652587" cy="265134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0" name="object 10"/>
            <p:cNvSpPr/>
            <p:nvPr/>
          </p:nvSpPr>
          <p:spPr>
            <a:xfrm>
              <a:off x="707136" y="2743199"/>
              <a:ext cx="7650480" cy="234695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1" name="object 11"/>
            <p:cNvSpPr/>
            <p:nvPr/>
          </p:nvSpPr>
          <p:spPr>
            <a:xfrm>
              <a:off x="5758434" y="761"/>
              <a:ext cx="0" cy="1393190"/>
            </a:xfrm>
            <a:custGeom>
              <a:avLst/>
              <a:gdLst/>
              <a:ahLst/>
              <a:cxnLst/>
              <a:rect l="l" t="t" r="r" b="b"/>
              <a:pathLst>
                <a:path h="1393190">
                  <a:moveTo>
                    <a:pt x="0" y="1393063"/>
                  </a:moveTo>
                  <a:lnTo>
                    <a:pt x="0" y="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2" name="object 12"/>
            <p:cNvSpPr/>
            <p:nvPr/>
          </p:nvSpPr>
          <p:spPr>
            <a:xfrm>
              <a:off x="5749290" y="1386078"/>
              <a:ext cx="544195" cy="1423035"/>
            </a:xfrm>
            <a:custGeom>
              <a:avLst/>
              <a:gdLst/>
              <a:ahLst/>
              <a:cxnLst/>
              <a:rect l="l" t="t" r="r" b="b"/>
              <a:pathLst>
                <a:path w="544195" h="1423035">
                  <a:moveTo>
                    <a:pt x="0" y="0"/>
                  </a:moveTo>
                  <a:lnTo>
                    <a:pt x="543813" y="1422654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3" name="object 13"/>
            <p:cNvSpPr/>
            <p:nvPr/>
          </p:nvSpPr>
          <p:spPr>
            <a:xfrm>
              <a:off x="5719064" y="694"/>
              <a:ext cx="1667510" cy="2809875"/>
            </a:xfrm>
            <a:custGeom>
              <a:avLst/>
              <a:gdLst/>
              <a:ahLst/>
              <a:cxnLst/>
              <a:rect l="l" t="t" r="r" b="b"/>
              <a:pathLst>
                <a:path w="1667509" h="2809875">
                  <a:moveTo>
                    <a:pt x="0" y="35119"/>
                  </a:moveTo>
                  <a:lnTo>
                    <a:pt x="46940" y="24960"/>
                  </a:lnTo>
                  <a:lnTo>
                    <a:pt x="93837" y="16552"/>
                  </a:lnTo>
                  <a:lnTo>
                    <a:pt x="140657" y="9873"/>
                  </a:lnTo>
                  <a:lnTo>
                    <a:pt x="187369" y="4902"/>
                  </a:lnTo>
                  <a:lnTo>
                    <a:pt x="233939" y="1618"/>
                  </a:lnTo>
                  <a:lnTo>
                    <a:pt x="280335" y="0"/>
                  </a:lnTo>
                  <a:lnTo>
                    <a:pt x="326526" y="25"/>
                  </a:lnTo>
                  <a:lnTo>
                    <a:pt x="372478" y="1674"/>
                  </a:lnTo>
                  <a:lnTo>
                    <a:pt x="418159" y="4925"/>
                  </a:lnTo>
                  <a:lnTo>
                    <a:pt x="463537" y="9756"/>
                  </a:lnTo>
                  <a:lnTo>
                    <a:pt x="508579" y="16147"/>
                  </a:lnTo>
                  <a:lnTo>
                    <a:pt x="553253" y="24076"/>
                  </a:lnTo>
                  <a:lnTo>
                    <a:pt x="597527" y="33522"/>
                  </a:lnTo>
                  <a:lnTo>
                    <a:pt x="641368" y="44463"/>
                  </a:lnTo>
                  <a:lnTo>
                    <a:pt x="684744" y="56880"/>
                  </a:lnTo>
                  <a:lnTo>
                    <a:pt x="727622" y="70749"/>
                  </a:lnTo>
                  <a:lnTo>
                    <a:pt x="769971" y="86051"/>
                  </a:lnTo>
                  <a:lnTo>
                    <a:pt x="811757" y="102763"/>
                  </a:lnTo>
                  <a:lnTo>
                    <a:pt x="852948" y="120865"/>
                  </a:lnTo>
                  <a:lnTo>
                    <a:pt x="893512" y="140335"/>
                  </a:lnTo>
                  <a:lnTo>
                    <a:pt x="933417" y="161153"/>
                  </a:lnTo>
                  <a:lnTo>
                    <a:pt x="972630" y="183296"/>
                  </a:lnTo>
                  <a:lnTo>
                    <a:pt x="1011118" y="206745"/>
                  </a:lnTo>
                  <a:lnTo>
                    <a:pt x="1048850" y="231476"/>
                  </a:lnTo>
                  <a:lnTo>
                    <a:pt x="1085793" y="257470"/>
                  </a:lnTo>
                  <a:lnTo>
                    <a:pt x="1121914" y="284705"/>
                  </a:lnTo>
                  <a:lnTo>
                    <a:pt x="1157182" y="313160"/>
                  </a:lnTo>
                  <a:lnTo>
                    <a:pt x="1191563" y="342813"/>
                  </a:lnTo>
                  <a:lnTo>
                    <a:pt x="1225025" y="373644"/>
                  </a:lnTo>
                  <a:lnTo>
                    <a:pt x="1257537" y="405631"/>
                  </a:lnTo>
                  <a:lnTo>
                    <a:pt x="1289065" y="438753"/>
                  </a:lnTo>
                  <a:lnTo>
                    <a:pt x="1319578" y="472988"/>
                  </a:lnTo>
                  <a:lnTo>
                    <a:pt x="1349042" y="508316"/>
                  </a:lnTo>
                  <a:lnTo>
                    <a:pt x="1377426" y="544715"/>
                  </a:lnTo>
                  <a:lnTo>
                    <a:pt x="1404697" y="582165"/>
                  </a:lnTo>
                  <a:lnTo>
                    <a:pt x="1430822" y="620642"/>
                  </a:lnTo>
                  <a:lnTo>
                    <a:pt x="1455770" y="660128"/>
                  </a:lnTo>
                  <a:lnTo>
                    <a:pt x="1479507" y="700600"/>
                  </a:lnTo>
                  <a:lnTo>
                    <a:pt x="1502002" y="742037"/>
                  </a:lnTo>
                  <a:lnTo>
                    <a:pt x="1523223" y="784418"/>
                  </a:lnTo>
                  <a:lnTo>
                    <a:pt x="1543136" y="827721"/>
                  </a:lnTo>
                  <a:lnTo>
                    <a:pt x="1561709" y="871926"/>
                  </a:lnTo>
                  <a:lnTo>
                    <a:pt x="1578910" y="917011"/>
                  </a:lnTo>
                  <a:lnTo>
                    <a:pt x="1594707" y="962955"/>
                  </a:lnTo>
                  <a:lnTo>
                    <a:pt x="1609067" y="1009737"/>
                  </a:lnTo>
                  <a:lnTo>
                    <a:pt x="1621957" y="1057335"/>
                  </a:lnTo>
                  <a:lnTo>
                    <a:pt x="1633346" y="1105729"/>
                  </a:lnTo>
                  <a:lnTo>
                    <a:pt x="1642938" y="1153485"/>
                  </a:lnTo>
                  <a:lnTo>
                    <a:pt x="1650914" y="1201199"/>
                  </a:lnTo>
                  <a:lnTo>
                    <a:pt x="1657293" y="1248837"/>
                  </a:lnTo>
                  <a:lnTo>
                    <a:pt x="1662095" y="1296368"/>
                  </a:lnTo>
                  <a:lnTo>
                    <a:pt x="1665338" y="1343761"/>
                  </a:lnTo>
                  <a:lnTo>
                    <a:pt x="1667042" y="1390985"/>
                  </a:lnTo>
                  <a:lnTo>
                    <a:pt x="1667226" y="1438007"/>
                  </a:lnTo>
                  <a:lnTo>
                    <a:pt x="1665909" y="1484796"/>
                  </a:lnTo>
                  <a:lnTo>
                    <a:pt x="1663111" y="1531320"/>
                  </a:lnTo>
                  <a:lnTo>
                    <a:pt x="1658850" y="1577548"/>
                  </a:lnTo>
                  <a:lnTo>
                    <a:pt x="1653146" y="1623449"/>
                  </a:lnTo>
                  <a:lnTo>
                    <a:pt x="1646019" y="1668990"/>
                  </a:lnTo>
                  <a:lnTo>
                    <a:pt x="1637486" y="1714140"/>
                  </a:lnTo>
                  <a:lnTo>
                    <a:pt x="1627568" y="1758868"/>
                  </a:lnTo>
                  <a:lnTo>
                    <a:pt x="1616284" y="1803141"/>
                  </a:lnTo>
                  <a:lnTo>
                    <a:pt x="1603652" y="1846929"/>
                  </a:lnTo>
                  <a:lnTo>
                    <a:pt x="1589692" y="1890200"/>
                  </a:lnTo>
                  <a:lnTo>
                    <a:pt x="1574424" y="1932921"/>
                  </a:lnTo>
                  <a:lnTo>
                    <a:pt x="1557866" y="1975063"/>
                  </a:lnTo>
                  <a:lnTo>
                    <a:pt x="1540038" y="2016592"/>
                  </a:lnTo>
                  <a:lnTo>
                    <a:pt x="1520958" y="2057478"/>
                  </a:lnTo>
                  <a:lnTo>
                    <a:pt x="1500646" y="2097689"/>
                  </a:lnTo>
                  <a:lnTo>
                    <a:pt x="1479122" y="2137192"/>
                  </a:lnTo>
                  <a:lnTo>
                    <a:pt x="1456404" y="2175958"/>
                  </a:lnTo>
                  <a:lnTo>
                    <a:pt x="1432511" y="2213953"/>
                  </a:lnTo>
                  <a:lnTo>
                    <a:pt x="1407464" y="2251147"/>
                  </a:lnTo>
                  <a:lnTo>
                    <a:pt x="1381280" y="2287508"/>
                  </a:lnTo>
                  <a:lnTo>
                    <a:pt x="1353979" y="2323004"/>
                  </a:lnTo>
                  <a:lnTo>
                    <a:pt x="1325581" y="2357604"/>
                  </a:lnTo>
                  <a:lnTo>
                    <a:pt x="1296104" y="2391276"/>
                  </a:lnTo>
                  <a:lnTo>
                    <a:pt x="1265569" y="2423989"/>
                  </a:lnTo>
                  <a:lnTo>
                    <a:pt x="1233993" y="2455711"/>
                  </a:lnTo>
                  <a:lnTo>
                    <a:pt x="1201396" y="2486410"/>
                  </a:lnTo>
                  <a:lnTo>
                    <a:pt x="1167797" y="2516054"/>
                  </a:lnTo>
                  <a:lnTo>
                    <a:pt x="1133217" y="2544613"/>
                  </a:lnTo>
                  <a:lnTo>
                    <a:pt x="1097672" y="2572055"/>
                  </a:lnTo>
                  <a:lnTo>
                    <a:pt x="1061184" y="2598348"/>
                  </a:lnTo>
                  <a:lnTo>
                    <a:pt x="1023771" y="2623460"/>
                  </a:lnTo>
                  <a:lnTo>
                    <a:pt x="985452" y="2647360"/>
                  </a:lnTo>
                  <a:lnTo>
                    <a:pt x="946247" y="2670016"/>
                  </a:lnTo>
                  <a:lnTo>
                    <a:pt x="906175" y="2691397"/>
                  </a:lnTo>
                  <a:lnTo>
                    <a:pt x="865254" y="2711471"/>
                  </a:lnTo>
                  <a:lnTo>
                    <a:pt x="823504" y="2730207"/>
                  </a:lnTo>
                  <a:lnTo>
                    <a:pt x="780945" y="2747572"/>
                  </a:lnTo>
                  <a:lnTo>
                    <a:pt x="737596" y="2763536"/>
                  </a:lnTo>
                  <a:lnTo>
                    <a:pt x="693475" y="2778067"/>
                  </a:lnTo>
                  <a:lnTo>
                    <a:pt x="648602" y="2791133"/>
                  </a:lnTo>
                  <a:lnTo>
                    <a:pt x="602996" y="2802703"/>
                  </a:lnTo>
                  <a:lnTo>
                    <a:pt x="581100" y="2807686"/>
                  </a:lnTo>
                  <a:lnTo>
                    <a:pt x="573786" y="2809307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4" name="object 14"/>
            <p:cNvSpPr/>
            <p:nvPr/>
          </p:nvSpPr>
          <p:spPr>
            <a:xfrm>
              <a:off x="103631" y="68580"/>
              <a:ext cx="3881754" cy="307975"/>
            </a:xfrm>
            <a:custGeom>
              <a:avLst/>
              <a:gdLst/>
              <a:ahLst/>
              <a:cxnLst/>
              <a:rect l="l" t="t" r="r" b="b"/>
              <a:pathLst>
                <a:path w="3881754" h="307975">
                  <a:moveTo>
                    <a:pt x="3881628" y="0"/>
                  </a:moveTo>
                  <a:lnTo>
                    <a:pt x="0" y="0"/>
                  </a:lnTo>
                  <a:lnTo>
                    <a:pt x="0" y="307848"/>
                  </a:lnTo>
                  <a:lnTo>
                    <a:pt x="3881628" y="307848"/>
                  </a:lnTo>
                  <a:lnTo>
                    <a:pt x="3881628" y="0"/>
                  </a:lnTo>
                  <a:close/>
                </a:path>
              </a:pathLst>
            </a:custGeom>
            <a:solidFill>
              <a:srgbClr val="D6E3BC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0411291" y="95164"/>
            <a:ext cx="651933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7" dirty="0">
                <a:solidFill>
                  <a:srgbClr val="006600"/>
                </a:solidFill>
                <a:latin typeface="Carlito"/>
                <a:cs typeface="Carlito"/>
              </a:rPr>
              <a:t>2019</a:t>
            </a:r>
            <a:endParaRPr sz="2400">
              <a:latin typeface="Carlito"/>
              <a:cs typeface="Carlit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338140" y="1314027"/>
            <a:ext cx="684953" cy="75576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77890" marR="6773" indent="-60958">
              <a:spcBef>
                <a:spcPts val="133"/>
              </a:spcBef>
            </a:pPr>
            <a:r>
              <a:rPr sz="2400" b="1" spc="-7" dirty="0">
                <a:solidFill>
                  <a:srgbClr val="FF0000"/>
                </a:solidFill>
                <a:latin typeface="Carlito"/>
                <a:cs typeface="Carlito"/>
              </a:rPr>
              <a:t>civ</a:t>
            </a:r>
            <a:r>
              <a:rPr sz="2400" b="1" dirty="0">
                <a:solidFill>
                  <a:srgbClr val="FF0000"/>
                </a:solidFill>
                <a:latin typeface="Carlito"/>
                <a:cs typeface="Carlito"/>
              </a:rPr>
              <a:t>ile  </a:t>
            </a:r>
            <a:r>
              <a:rPr sz="2400" b="1" spc="-7" dirty="0">
                <a:solidFill>
                  <a:srgbClr val="FF0000"/>
                </a:solidFill>
                <a:latin typeface="Carlito"/>
                <a:cs typeface="Carlito"/>
              </a:rPr>
              <a:t>44%</a:t>
            </a:r>
            <a:endParaRPr sz="2400">
              <a:latin typeface="Carlito"/>
              <a:cs typeface="Carlit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42350" y="117177"/>
            <a:ext cx="4882727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spc="80" dirty="0">
                <a:latin typeface="Verdana"/>
                <a:cs typeface="Verdana"/>
              </a:rPr>
              <a:t>CONSUMI </a:t>
            </a:r>
            <a:r>
              <a:rPr sz="1867" spc="13" dirty="0">
                <a:latin typeface="Verdana"/>
                <a:cs typeface="Verdana"/>
              </a:rPr>
              <a:t>ENERGETICI </a:t>
            </a:r>
            <a:r>
              <a:rPr sz="1867" spc="53" dirty="0">
                <a:latin typeface="Verdana"/>
                <a:cs typeface="Verdana"/>
              </a:rPr>
              <a:t>PER </a:t>
            </a:r>
            <a:r>
              <a:rPr sz="1867" spc="-27" dirty="0">
                <a:latin typeface="Verdana"/>
                <a:cs typeface="Verdana"/>
              </a:rPr>
              <a:t>USI</a:t>
            </a:r>
            <a:r>
              <a:rPr sz="1867" spc="60" dirty="0">
                <a:latin typeface="Verdana"/>
                <a:cs typeface="Verdana"/>
              </a:rPr>
              <a:t> </a:t>
            </a:r>
            <a:r>
              <a:rPr sz="1867" spc="20" dirty="0">
                <a:latin typeface="Verdana"/>
                <a:cs typeface="Verdana"/>
              </a:rPr>
              <a:t>FINALI</a:t>
            </a:r>
            <a:endParaRPr sz="1867">
              <a:latin typeface="Verdana"/>
              <a:cs typeface="Verdana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1826241" y="6435340"/>
            <a:ext cx="365759" cy="42165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" name="object 19"/>
          <p:cNvSpPr/>
          <p:nvPr/>
        </p:nvSpPr>
        <p:spPr>
          <a:xfrm>
            <a:off x="136143" y="605535"/>
            <a:ext cx="5650992" cy="288544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xfrm>
            <a:off x="11480800" y="8621567"/>
            <a:ext cx="3657600" cy="19396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50799">
              <a:lnSpc>
                <a:spcPts val="1533"/>
              </a:lnSpc>
            </a:pPr>
            <a:fld id="{81D60167-4931-47E6-BA6A-407CBD079E47}" type="slidenum">
              <a:rPr dirty="0"/>
              <a:pPr marL="50799">
                <a:lnSpc>
                  <a:spcPts val="1533"/>
                </a:lnSpc>
              </a:pPr>
              <a:t>10</a:t>
            </a:fld>
            <a:endParaRPr dirty="0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2541163E-DAB7-F0CA-DF81-35C2ACBB2BAE}"/>
              </a:ext>
            </a:extLst>
          </p:cNvPr>
          <p:cNvSpPr txBox="1"/>
          <p:nvPr/>
        </p:nvSpPr>
        <p:spPr>
          <a:xfrm>
            <a:off x="2533903" y="6543284"/>
            <a:ext cx="3462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Fonte PREAC – Regione Lombardia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0768" y="6329679"/>
            <a:ext cx="1428496" cy="5242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" name="object 3"/>
          <p:cNvSpPr/>
          <p:nvPr/>
        </p:nvSpPr>
        <p:spPr>
          <a:xfrm>
            <a:off x="138175" y="71120"/>
            <a:ext cx="4667672" cy="410633"/>
          </a:xfrm>
          <a:custGeom>
            <a:avLst/>
            <a:gdLst/>
            <a:ahLst/>
            <a:cxnLst/>
            <a:rect l="l" t="t" r="r" b="b"/>
            <a:pathLst>
              <a:path w="3500754" h="307975">
                <a:moveTo>
                  <a:pt x="3500628" y="0"/>
                </a:moveTo>
                <a:lnTo>
                  <a:pt x="0" y="0"/>
                </a:lnTo>
                <a:lnTo>
                  <a:pt x="0" y="307848"/>
                </a:lnTo>
                <a:lnTo>
                  <a:pt x="3500628" y="307848"/>
                </a:lnTo>
                <a:lnTo>
                  <a:pt x="3500628" y="0"/>
                </a:lnTo>
                <a:close/>
              </a:path>
            </a:pathLst>
          </a:custGeom>
          <a:solidFill>
            <a:srgbClr val="D6E3BC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242350" y="96859"/>
            <a:ext cx="4426372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spc="53" dirty="0">
                <a:latin typeface="Verdana"/>
                <a:cs typeface="Verdana"/>
              </a:rPr>
              <a:t>PRODUZIONE </a:t>
            </a:r>
            <a:r>
              <a:rPr sz="1867" spc="40" dirty="0">
                <a:latin typeface="Verdana"/>
                <a:cs typeface="Verdana"/>
              </a:rPr>
              <a:t>ENERGETICA </a:t>
            </a:r>
            <a:r>
              <a:rPr sz="1867" spc="13" dirty="0">
                <a:latin typeface="Verdana"/>
                <a:cs typeface="Verdana"/>
              </a:rPr>
              <a:t>DA</a:t>
            </a:r>
            <a:r>
              <a:rPr sz="1867" dirty="0">
                <a:latin typeface="Verdana"/>
                <a:cs typeface="Verdana"/>
              </a:rPr>
              <a:t> </a:t>
            </a:r>
            <a:r>
              <a:rPr sz="1867" spc="47" dirty="0">
                <a:latin typeface="Verdana"/>
                <a:cs typeface="Verdana"/>
              </a:rPr>
              <a:t>FER</a:t>
            </a:r>
            <a:endParaRPr sz="1867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826241" y="6435340"/>
            <a:ext cx="365759" cy="4216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7" name="object 7"/>
          <p:cNvSpPr/>
          <p:nvPr/>
        </p:nvSpPr>
        <p:spPr>
          <a:xfrm>
            <a:off x="3769994" y="1115877"/>
            <a:ext cx="5405003" cy="46649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11480800" y="8621600"/>
            <a:ext cx="3657600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50799">
              <a:lnSpc>
                <a:spcPts val="1533"/>
              </a:lnSpc>
            </a:pPr>
            <a:fld id="{81D60167-4931-47E6-BA6A-407CBD079E47}" type="slidenum">
              <a:rPr dirty="0"/>
              <a:pPr marL="50799">
                <a:lnSpc>
                  <a:spcPts val="1533"/>
                </a:lnSpc>
              </a:pPr>
              <a:t>11</a:t>
            </a:fld>
            <a:endParaRPr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23F3753-DB18-C399-5EC8-B7B1DBCABE47}"/>
              </a:ext>
            </a:extLst>
          </p:cNvPr>
          <p:cNvSpPr txBox="1"/>
          <p:nvPr/>
        </p:nvSpPr>
        <p:spPr>
          <a:xfrm>
            <a:off x="2647327" y="6026054"/>
            <a:ext cx="6169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Elaborazione Legambiente da fonte PREAC _ Regione Lombardia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901" y="1032106"/>
            <a:ext cx="5657850" cy="36576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>
                <a:solidFill>
                  <a:srgbClr val="009BD2"/>
                </a:solidFill>
              </a:rPr>
              <a:t>IL CONTRIBUTO DA FER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652" y="1241656"/>
            <a:ext cx="5705475" cy="3238500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287901" y="4899256"/>
            <a:ext cx="116189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/>
              <a:t>In termini di produzione cala il contributo complessivo delle fonti rinnovabili rispetto ai consumi, attestandosi a fine 2021 al 36,8%. Un dato fortemente influenzato dall’idroelettrico che riduce il suo contributo del 5,4% e dal geotermico che fa registrare una riduzione nella produzione del 2,1%. Fluttuazioni causate anche dall’emergenza climatica e non compensate da sufficienti nuove installazioni. </a:t>
            </a:r>
          </a:p>
          <a:p>
            <a:endParaRPr lang="it-IT" sz="1600"/>
          </a:p>
          <a:p>
            <a:r>
              <a:rPr lang="it-IT" sz="1600"/>
              <a:t>Il contributo complessivo portato dalle fonti rinnovabili al sistema elettrico italiano arriva nel 2020 a 115,7 </a:t>
            </a:r>
            <a:r>
              <a:rPr lang="it-IT" sz="1600" err="1"/>
              <a:t>TWh</a:t>
            </a:r>
            <a:r>
              <a:rPr lang="it-IT" sz="1600"/>
              <a:t>, crescendo 1,58% rispetto al 2020. </a:t>
            </a:r>
          </a:p>
        </p:txBody>
      </p:sp>
    </p:spTree>
    <p:extLst>
      <p:ext uri="{BB962C8B-B14F-4D97-AF65-F5344CB8AC3E}">
        <p14:creationId xmlns:p14="http://schemas.microsoft.com/office/powerpoint/2010/main" val="25524195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817"/>
          <a:stretch/>
        </p:blipFill>
        <p:spPr>
          <a:xfrm>
            <a:off x="394971" y="1306599"/>
            <a:ext cx="4009879" cy="5079913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>
                <a:solidFill>
                  <a:srgbClr val="009BD2"/>
                </a:solidFill>
              </a:rPr>
              <a:t>IL FUTURO 100% RINNOVABILE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865" y="1415991"/>
            <a:ext cx="3981335" cy="5009585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2054941" y="1329297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>
                <a:solidFill>
                  <a:srgbClr val="009BD2"/>
                </a:solidFill>
              </a:rPr>
              <a:t>I COMUNI 100% RINNOVABILI</a:t>
            </a:r>
            <a:endParaRPr lang="it-IT" b="1">
              <a:solidFill>
                <a:srgbClr val="009BD2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8877800" y="1415991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b="1">
                <a:solidFill>
                  <a:srgbClr val="009BD2"/>
                </a:solidFill>
              </a:rPr>
              <a:t>GLI ACCUMULI</a:t>
            </a:r>
            <a:endParaRPr lang="it-IT" b="1">
              <a:solidFill>
                <a:srgbClr val="009BD2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4493340" y="1306599"/>
            <a:ext cx="275303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>
                <a:solidFill>
                  <a:srgbClr val="009BD2"/>
                </a:solidFill>
              </a:rPr>
              <a:t>40 Comuni 100% Rinnovabili</a:t>
            </a:r>
            <a:r>
              <a:rPr lang="it-IT" sz="1600"/>
              <a:t>, ovvero quelle realtà in cui in cui grazie al mix delle tecnologie da fonti rinnovabili si è in grado di produrre più</a:t>
            </a:r>
          </a:p>
          <a:p>
            <a:r>
              <a:rPr lang="it-IT" sz="1600"/>
              <a:t>energia elettrica e termica di quella consumata dalle famiglie residenti. </a:t>
            </a:r>
          </a:p>
        </p:txBody>
      </p:sp>
      <p:sp>
        <p:nvSpPr>
          <p:cNvPr id="9" name="Rettangolo 8"/>
          <p:cNvSpPr/>
          <p:nvPr/>
        </p:nvSpPr>
        <p:spPr>
          <a:xfrm>
            <a:off x="4493340" y="3561912"/>
            <a:ext cx="275303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>
                <a:solidFill>
                  <a:srgbClr val="009BD2"/>
                </a:solidFill>
              </a:rPr>
              <a:t>3.493 Comuni 100% elettrici</a:t>
            </a:r>
            <a:r>
              <a:rPr lang="it-IT" sz="1600"/>
              <a:t>, ovvero in grado di produrre più energia elettrica di quella necessaria alle famiglie residenti</a:t>
            </a:r>
          </a:p>
          <a:p>
            <a:endParaRPr lang="it-IT" sz="1600"/>
          </a:p>
          <a:p>
            <a:r>
              <a:rPr lang="it-IT" sz="1600"/>
              <a:t>I </a:t>
            </a:r>
            <a:r>
              <a:rPr lang="it-IT" sz="1600" b="1">
                <a:solidFill>
                  <a:srgbClr val="009BD2"/>
                </a:solidFill>
              </a:rPr>
              <a:t>sistemi di accumulo </a:t>
            </a:r>
            <a:r>
              <a:rPr lang="it-IT" sz="1600"/>
              <a:t>sono presenti in </a:t>
            </a:r>
            <a:r>
              <a:rPr lang="it-IT" sz="1600" b="1"/>
              <a:t>6.483 Comuni </a:t>
            </a:r>
            <a:r>
              <a:rPr lang="it-IT" sz="1600"/>
              <a:t>con</a:t>
            </a:r>
          </a:p>
          <a:p>
            <a:r>
              <a:rPr lang="it-IT" sz="1600"/>
              <a:t>una capacità complessiva di </a:t>
            </a:r>
            <a:r>
              <a:rPr lang="it-IT" sz="1600" b="1"/>
              <a:t>397 MW. </a:t>
            </a:r>
          </a:p>
        </p:txBody>
      </p:sp>
    </p:spTree>
    <p:extLst>
      <p:ext uri="{BB962C8B-B14F-4D97-AF65-F5344CB8AC3E}">
        <p14:creationId xmlns:p14="http://schemas.microsoft.com/office/powerpoint/2010/main" val="19043585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>
                <a:solidFill>
                  <a:srgbClr val="FFC409"/>
                </a:solidFill>
              </a:rPr>
              <a:t>I COMUNI DEL SOLARE FOTOVOLTAICO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59" y="1032106"/>
            <a:ext cx="3556148" cy="5221235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4060721" y="1032106"/>
            <a:ext cx="7865807" cy="83099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600" dirty="0"/>
              <a:t>Sono </a:t>
            </a:r>
            <a:r>
              <a:rPr lang="it-IT" sz="1600" b="1" dirty="0">
                <a:solidFill>
                  <a:srgbClr val="FFC409"/>
                </a:solidFill>
              </a:rPr>
              <a:t>7.856 i Comuni del solare fotovoltaico</a:t>
            </a:r>
            <a:r>
              <a:rPr lang="it-IT" sz="1600" dirty="0"/>
              <a:t>, ovvero quelle realtà territoriali che possiedono almeno un impianto sul proprio territorio in cui sono distribuiti almeno </a:t>
            </a:r>
            <a:r>
              <a:rPr lang="it-IT" sz="1600" b="1" dirty="0"/>
              <a:t>910mila impianti</a:t>
            </a:r>
            <a:r>
              <a:rPr lang="it-IT" sz="1600" dirty="0"/>
              <a:t> per una potenza complessiva, a fine 2021, pari a </a:t>
            </a:r>
            <a:r>
              <a:rPr lang="it-IT" sz="1600" b="1" dirty="0"/>
              <a:t>22.191 MW</a:t>
            </a:r>
            <a:r>
              <a:rPr lang="it-IT" sz="1600" dirty="0"/>
              <a:t>.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2650" y="2340845"/>
            <a:ext cx="56483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526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>
                <a:solidFill>
                  <a:srgbClr val="FFC409"/>
                </a:solidFill>
              </a:rPr>
              <a:t>I COMUNI DEL SOLARE FOTOVOLTAICO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686" y="1816354"/>
            <a:ext cx="4658351" cy="307027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822" y="1816355"/>
            <a:ext cx="4364713" cy="307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546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332" y="1425678"/>
            <a:ext cx="3516579" cy="5075596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I COMUNI DELL’EOLICO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8324" y="1425678"/>
            <a:ext cx="3588328" cy="5075596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7677179" y="1717485"/>
            <a:ext cx="4258130" cy="403187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600" b="1" dirty="0"/>
              <a:t>1.054 i Comuni dell’eolico</a:t>
            </a:r>
            <a:r>
              <a:rPr lang="it-IT" sz="1600" dirty="0"/>
              <a:t>, ovvero quelli che possiedono almeno un impianto eolico, tra grandi, mini e micro. </a:t>
            </a:r>
            <a:endParaRPr lang="it-IT" sz="1600"/>
          </a:p>
          <a:p>
            <a:r>
              <a:rPr lang="it-IT" sz="1600" b="1" dirty="0"/>
              <a:t>5.000 impianti</a:t>
            </a:r>
            <a:r>
              <a:rPr lang="it-IT" sz="1600" dirty="0"/>
              <a:t> per una potenza complessiva di </a:t>
            </a:r>
            <a:r>
              <a:rPr lang="it-IT" sz="1600" b="1" dirty="0"/>
              <a:t>11.261 MW</a:t>
            </a:r>
            <a:r>
              <a:rPr lang="it-IT" sz="1600" dirty="0"/>
              <a:t>, facendo registrare, rispetto al 2020 una crescita di appena 404 MW.</a:t>
            </a:r>
            <a:endParaRPr lang="it-IT" sz="1600" dirty="0">
              <a:cs typeface="Calibri"/>
            </a:endParaRPr>
          </a:p>
          <a:p>
            <a:endParaRPr lang="it-IT" sz="1600"/>
          </a:p>
          <a:p>
            <a:r>
              <a:rPr lang="it-IT" sz="1600" b="1" dirty="0"/>
              <a:t>353 i Comuni del grande eolico</a:t>
            </a:r>
            <a:endParaRPr lang="it-IT" sz="1600" b="1" dirty="0">
              <a:cs typeface="Calibri"/>
            </a:endParaRPr>
          </a:p>
          <a:p>
            <a:r>
              <a:rPr lang="it-IT" sz="1600" b="1" dirty="0">
                <a:cs typeface="Calibri"/>
              </a:rPr>
              <a:t>753 i Comuni del minieolico</a:t>
            </a:r>
          </a:p>
          <a:p>
            <a:endParaRPr lang="it-IT" sz="1600"/>
          </a:p>
          <a:p>
            <a:r>
              <a:rPr lang="it-IT" sz="1600" b="1" dirty="0"/>
              <a:t>100 i grandi Comuni </a:t>
            </a:r>
            <a:r>
              <a:rPr lang="it-IT" sz="1600" dirty="0"/>
              <a:t>per una potenza pari a</a:t>
            </a:r>
            <a:endParaRPr lang="it-IT" sz="1600" dirty="0">
              <a:cs typeface="Calibri"/>
            </a:endParaRPr>
          </a:p>
          <a:p>
            <a:r>
              <a:rPr lang="it-IT" sz="1600" b="1" dirty="0"/>
              <a:t>3.737,1 MW </a:t>
            </a:r>
            <a:r>
              <a:rPr lang="it-IT" sz="1600" dirty="0"/>
              <a:t>complessivi di cui </a:t>
            </a:r>
            <a:r>
              <a:rPr lang="it-IT" sz="1600" b="1" dirty="0">
                <a:solidFill>
                  <a:srgbClr val="000000"/>
                </a:solidFill>
              </a:rPr>
              <a:t>52 100% elettrici</a:t>
            </a:r>
            <a:endParaRPr lang="it-IT" sz="1600" b="1" dirty="0">
              <a:solidFill>
                <a:srgbClr val="000000"/>
              </a:solidFill>
              <a:cs typeface="Calibri"/>
            </a:endParaRPr>
          </a:p>
          <a:p>
            <a:r>
              <a:rPr lang="it-IT" sz="1600" b="1" dirty="0">
                <a:solidFill>
                  <a:srgbClr val="000000"/>
                </a:solidFill>
              </a:rPr>
              <a:t>228 Piccoli Comuni 100% elettrici</a:t>
            </a:r>
            <a:endParaRPr lang="it-IT" sz="1600" b="1" dirty="0">
              <a:solidFill>
                <a:srgbClr val="000000"/>
              </a:solidFill>
              <a:cs typeface="Calibri"/>
            </a:endParaRPr>
          </a:p>
          <a:p>
            <a:endParaRPr lang="it-IT" sz="1600" dirty="0">
              <a:cs typeface="Calibri"/>
            </a:endParaRPr>
          </a:p>
          <a:p>
            <a:r>
              <a:rPr lang="it-IT" sz="1600" u="sng" dirty="0" err="1">
                <a:solidFill>
                  <a:srgbClr val="000000"/>
                </a:solidFill>
                <a:cs typeface="Calibri"/>
              </a:rPr>
              <a:t>Minielico</a:t>
            </a:r>
            <a:endParaRPr lang="it-IT" sz="1600" u="sng">
              <a:solidFill>
                <a:srgbClr val="000000"/>
              </a:solidFill>
              <a:cs typeface="Calibri"/>
            </a:endParaRPr>
          </a:p>
          <a:p>
            <a:r>
              <a:rPr lang="it-IT" sz="1600" dirty="0"/>
              <a:t>potenza complessiva di </a:t>
            </a:r>
            <a:r>
              <a:rPr lang="it-IT" sz="1600" b="1" dirty="0"/>
              <a:t>142,1 MW</a:t>
            </a:r>
            <a:r>
              <a:rPr lang="it-IT" sz="1600" dirty="0"/>
              <a:t>.</a:t>
            </a:r>
            <a:endParaRPr lang="it-IT" sz="16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03970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2">
            <a:extLst>
              <a:ext uri="{FF2B5EF4-FFF2-40B4-BE49-F238E27FC236}">
                <a16:creationId xmlns:a16="http://schemas.microsoft.com/office/drawing/2014/main" id="{4D4677D2-D5AC-4CF9-9EED-2B89D0A1C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AF695F69-7001-421E-98A8-E74156934A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t="6157" r="-1" b="16780"/>
          <a:stretch/>
        </p:blipFill>
        <p:spPr>
          <a:xfrm>
            <a:off x="6096010" y="10"/>
            <a:ext cx="6095999" cy="6857990"/>
          </a:xfrm>
          <a:custGeom>
            <a:avLst/>
            <a:gdLst/>
            <a:ahLst/>
            <a:cxnLst/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lnTo>
                  <a:pt x="0" y="6857999"/>
                </a:lnTo>
                <a:lnTo>
                  <a:pt x="4220980" y="6857999"/>
                </a:lnTo>
                <a:lnTo>
                  <a:pt x="4213164" y="6851010"/>
                </a:lnTo>
                <a:cubicBezTo>
                  <a:pt x="4181666" y="6825777"/>
                  <a:pt x="4066661" y="6744343"/>
                  <a:pt x="4062999" y="6737842"/>
                </a:cubicBezTo>
                <a:cubicBezTo>
                  <a:pt x="4024279" y="6693220"/>
                  <a:pt x="4060463" y="6731339"/>
                  <a:pt x="3994350" y="6686435"/>
                </a:cubicBezTo>
                <a:cubicBezTo>
                  <a:pt x="3947033" y="6670674"/>
                  <a:pt x="3899856" y="6566625"/>
                  <a:pt x="3859426" y="6512643"/>
                </a:cubicBezTo>
                <a:cubicBezTo>
                  <a:pt x="3843619" y="6494605"/>
                  <a:pt x="3819111" y="6476220"/>
                  <a:pt x="3795266" y="6469055"/>
                </a:cubicBezTo>
                <a:cubicBezTo>
                  <a:pt x="3772240" y="6479507"/>
                  <a:pt x="3769424" y="6446115"/>
                  <a:pt x="3752228" y="6440526"/>
                </a:cubicBezTo>
                <a:cubicBezTo>
                  <a:pt x="3742060" y="6447641"/>
                  <a:pt x="3719048" y="6424775"/>
                  <a:pt x="3716355" y="6414007"/>
                </a:cubicBezTo>
                <a:cubicBezTo>
                  <a:pt x="3729286" y="6392352"/>
                  <a:pt x="3629924" y="6387100"/>
                  <a:pt x="3629916" y="6370687"/>
                </a:cubicBezTo>
                <a:cubicBezTo>
                  <a:pt x="3600280" y="6362353"/>
                  <a:pt x="3495200" y="6368444"/>
                  <a:pt x="3479034" y="6339494"/>
                </a:cubicBezTo>
                <a:cubicBezTo>
                  <a:pt x="3420435" y="6317314"/>
                  <a:pt x="3345614" y="6290932"/>
                  <a:pt x="3319627" y="6285893"/>
                </a:cubicBezTo>
                <a:cubicBezTo>
                  <a:pt x="3282294" y="6327705"/>
                  <a:pt x="3185936" y="6185255"/>
                  <a:pt x="3075494" y="6164273"/>
                </a:cubicBezTo>
                <a:cubicBezTo>
                  <a:pt x="3059427" y="6166243"/>
                  <a:pt x="3051440" y="6164859"/>
                  <a:pt x="3050019" y="6153683"/>
                </a:cubicBezTo>
                <a:cubicBezTo>
                  <a:pt x="3016030" y="6146243"/>
                  <a:pt x="2991340" y="6114870"/>
                  <a:pt x="2963636" y="6123708"/>
                </a:cubicBezTo>
                <a:cubicBezTo>
                  <a:pt x="2928425" y="6105855"/>
                  <a:pt x="2947049" y="6092097"/>
                  <a:pt x="2914912" y="6078439"/>
                </a:cubicBezTo>
                <a:lnTo>
                  <a:pt x="2770812" y="6041758"/>
                </a:lnTo>
                <a:cubicBezTo>
                  <a:pt x="2750466" y="6034724"/>
                  <a:pt x="2729222" y="6014032"/>
                  <a:pt x="2708585" y="6007728"/>
                </a:cubicBezTo>
                <a:lnTo>
                  <a:pt x="2687072" y="6003931"/>
                </a:lnTo>
                <a:lnTo>
                  <a:pt x="2674457" y="5991515"/>
                </a:lnTo>
                <a:cubicBezTo>
                  <a:pt x="2668773" y="5988707"/>
                  <a:pt x="2661696" y="5988167"/>
                  <a:pt x="2652298" y="5991525"/>
                </a:cubicBezTo>
                <a:cubicBezTo>
                  <a:pt x="2634345" y="5986939"/>
                  <a:pt x="2583809" y="5969299"/>
                  <a:pt x="2566743" y="5963996"/>
                </a:cubicBezTo>
                <a:lnTo>
                  <a:pt x="2549903" y="5959709"/>
                </a:lnTo>
                <a:lnTo>
                  <a:pt x="2542177" y="5951723"/>
                </a:lnTo>
                <a:cubicBezTo>
                  <a:pt x="2529898" y="5945994"/>
                  <a:pt x="2498812" y="5935402"/>
                  <a:pt x="2476225" y="5925338"/>
                </a:cubicBezTo>
                <a:cubicBezTo>
                  <a:pt x="2457810" y="5911056"/>
                  <a:pt x="2433846" y="5899348"/>
                  <a:pt x="2406656" y="5891344"/>
                </a:cubicBezTo>
                <a:cubicBezTo>
                  <a:pt x="2400991" y="5896275"/>
                  <a:pt x="2393612" y="5885783"/>
                  <a:pt x="2389160" y="5883030"/>
                </a:cubicBezTo>
                <a:cubicBezTo>
                  <a:pt x="2387458" y="5886701"/>
                  <a:pt x="2375233" y="5885881"/>
                  <a:pt x="2372540" y="5881920"/>
                </a:cubicBezTo>
                <a:cubicBezTo>
                  <a:pt x="2293168" y="5849488"/>
                  <a:pt x="2325743" y="5894734"/>
                  <a:pt x="2283811" y="5862541"/>
                </a:cubicBezTo>
                <a:cubicBezTo>
                  <a:pt x="2275730" y="5859531"/>
                  <a:pt x="2268484" y="5859925"/>
                  <a:pt x="2261759" y="5861764"/>
                </a:cubicBezTo>
                <a:lnTo>
                  <a:pt x="2219265" y="5849327"/>
                </a:lnTo>
                <a:cubicBezTo>
                  <a:pt x="2203078" y="5842651"/>
                  <a:pt x="2185672" y="5837119"/>
                  <a:pt x="2167456" y="5832891"/>
                </a:cubicBezTo>
                <a:cubicBezTo>
                  <a:pt x="2161387" y="5839963"/>
                  <a:pt x="2149583" y="5826532"/>
                  <a:pt x="2143288" y="5823218"/>
                </a:cubicBezTo>
                <a:cubicBezTo>
                  <a:pt x="2141966" y="5828274"/>
                  <a:pt x="2126227" y="5828196"/>
                  <a:pt x="2121889" y="5823116"/>
                </a:cubicBezTo>
                <a:cubicBezTo>
                  <a:pt x="2013448" y="5786297"/>
                  <a:pt x="2065303" y="5844161"/>
                  <a:pt x="2004548" y="5804552"/>
                </a:cubicBezTo>
                <a:cubicBezTo>
                  <a:pt x="1993575" y="5801194"/>
                  <a:pt x="1984449" y="5802325"/>
                  <a:pt x="1976317" y="5805346"/>
                </a:cubicBezTo>
                <a:lnTo>
                  <a:pt x="1960968" y="5813703"/>
                </a:lnTo>
                <a:lnTo>
                  <a:pt x="1951886" y="5808313"/>
                </a:lnTo>
                <a:cubicBezTo>
                  <a:pt x="1914205" y="5801767"/>
                  <a:pt x="1900427" y="5810657"/>
                  <a:pt x="1881129" y="5796205"/>
                </a:cubicBezTo>
                <a:cubicBezTo>
                  <a:pt x="1847467" y="5788576"/>
                  <a:pt x="1808824" y="5783942"/>
                  <a:pt x="1778393" y="5776687"/>
                </a:cubicBezTo>
                <a:cubicBezTo>
                  <a:pt x="1764338" y="5756704"/>
                  <a:pt x="1721542" y="5761928"/>
                  <a:pt x="1698544" y="5752677"/>
                </a:cubicBezTo>
                <a:cubicBezTo>
                  <a:pt x="1688689" y="5744367"/>
                  <a:pt x="1680710" y="5741898"/>
                  <a:pt x="1667763" y="5746936"/>
                </a:cubicBezTo>
                <a:cubicBezTo>
                  <a:pt x="1622782" y="5706970"/>
                  <a:pt x="1636232" y="5740258"/>
                  <a:pt x="1589890" y="5720079"/>
                </a:cubicBezTo>
                <a:cubicBezTo>
                  <a:pt x="1550522" y="5700408"/>
                  <a:pt x="1504390" y="5684235"/>
                  <a:pt x="1470745" y="5647268"/>
                </a:cubicBezTo>
                <a:cubicBezTo>
                  <a:pt x="1465307" y="5637473"/>
                  <a:pt x="1447590" y="5631171"/>
                  <a:pt x="1431171" y="5633192"/>
                </a:cubicBezTo>
                <a:cubicBezTo>
                  <a:pt x="1428344" y="5633540"/>
                  <a:pt x="1425665" y="5634127"/>
                  <a:pt x="1423215" y="5634934"/>
                </a:cubicBezTo>
                <a:cubicBezTo>
                  <a:pt x="1404063" y="5609561"/>
                  <a:pt x="1384477" y="5616951"/>
                  <a:pt x="1377158" y="5600720"/>
                </a:cubicBezTo>
                <a:cubicBezTo>
                  <a:pt x="1337416" y="5587406"/>
                  <a:pt x="1299119" y="5594952"/>
                  <a:pt x="1292001" y="5580595"/>
                </a:cubicBezTo>
                <a:cubicBezTo>
                  <a:pt x="1270404" y="5577445"/>
                  <a:pt x="1236263" y="5586393"/>
                  <a:pt x="1224877" y="5570207"/>
                </a:cubicBezTo>
                <a:cubicBezTo>
                  <a:pt x="1218892" y="5580643"/>
                  <a:pt x="1203320" y="5557444"/>
                  <a:pt x="1188481" y="5562311"/>
                </a:cubicBezTo>
                <a:cubicBezTo>
                  <a:pt x="1177571" y="5566931"/>
                  <a:pt x="1170302" y="5560971"/>
                  <a:pt x="1160620" y="5558862"/>
                </a:cubicBezTo>
                <a:cubicBezTo>
                  <a:pt x="1146504" y="5561577"/>
                  <a:pt x="1106544" y="5545833"/>
                  <a:pt x="1097113" y="5537725"/>
                </a:cubicBezTo>
                <a:cubicBezTo>
                  <a:pt x="1076260" y="5511528"/>
                  <a:pt x="1012618" y="5517876"/>
                  <a:pt x="994944" y="5497522"/>
                </a:cubicBezTo>
                <a:cubicBezTo>
                  <a:pt x="987638" y="5493756"/>
                  <a:pt x="980141" y="5491480"/>
                  <a:pt x="972567" y="5490138"/>
                </a:cubicBezTo>
                <a:lnTo>
                  <a:pt x="927036" y="5488921"/>
                </a:lnTo>
                <a:lnTo>
                  <a:pt x="905198" y="5488488"/>
                </a:lnTo>
                <a:cubicBezTo>
                  <a:pt x="920127" y="5466532"/>
                  <a:pt x="847550" y="5479119"/>
                  <a:pt x="871473" y="5463326"/>
                </a:cubicBezTo>
                <a:cubicBezTo>
                  <a:pt x="835241" y="5455796"/>
                  <a:pt x="824844" y="5441869"/>
                  <a:pt x="787335" y="5431076"/>
                </a:cubicBezTo>
                <a:lnTo>
                  <a:pt x="646418" y="5398569"/>
                </a:lnTo>
                <a:cubicBezTo>
                  <a:pt x="594533" y="5378172"/>
                  <a:pt x="569175" y="5376706"/>
                  <a:pt x="522316" y="5365133"/>
                </a:cubicBezTo>
                <a:cubicBezTo>
                  <a:pt x="485699" y="5316148"/>
                  <a:pt x="451396" y="5327743"/>
                  <a:pt x="425051" y="5295085"/>
                </a:cubicBezTo>
                <a:cubicBezTo>
                  <a:pt x="373115" y="5280721"/>
                  <a:pt x="376598" y="5265782"/>
                  <a:pt x="318461" y="5265657"/>
                </a:cubicBezTo>
                <a:lnTo>
                  <a:pt x="266536" y="5232252"/>
                </a:lnTo>
                <a:cubicBezTo>
                  <a:pt x="254867" y="5225616"/>
                  <a:pt x="251642" y="5227516"/>
                  <a:pt x="248444" y="5225838"/>
                </a:cubicBezTo>
                <a:lnTo>
                  <a:pt x="247345" y="5222181"/>
                </a:lnTo>
                <a:lnTo>
                  <a:pt x="237345" y="5217023"/>
                </a:lnTo>
                <a:lnTo>
                  <a:pt x="219603" y="5204977"/>
                </a:lnTo>
                <a:lnTo>
                  <a:pt x="214443" y="5204489"/>
                </a:lnTo>
                <a:lnTo>
                  <a:pt x="184816" y="5189073"/>
                </a:lnTo>
                <a:lnTo>
                  <a:pt x="183534" y="5189699"/>
                </a:lnTo>
                <a:cubicBezTo>
                  <a:pt x="179981" y="5190754"/>
                  <a:pt x="176085" y="5190869"/>
                  <a:pt x="171363" y="5189023"/>
                </a:cubicBezTo>
                <a:cubicBezTo>
                  <a:pt x="165797" y="5204157"/>
                  <a:pt x="163531" y="5192594"/>
                  <a:pt x="150096" y="5185813"/>
                </a:cubicBezTo>
                <a:lnTo>
                  <a:pt x="59253" y="5172817"/>
                </a:lnTo>
                <a:lnTo>
                  <a:pt x="52526" y="5170052"/>
                </a:lnTo>
                <a:lnTo>
                  <a:pt x="52188" y="5170183"/>
                </a:lnTo>
                <a:cubicBezTo>
                  <a:pt x="50293" y="5169980"/>
                  <a:pt x="47917" y="5169219"/>
                  <a:pt x="44687" y="5167637"/>
                </a:cubicBezTo>
                <a:lnTo>
                  <a:pt x="40261" y="5165012"/>
                </a:lnTo>
                <a:lnTo>
                  <a:pt x="27209" y="5159648"/>
                </a:lnTo>
                <a:lnTo>
                  <a:pt x="21368" y="5159036"/>
                </a:lnTo>
                <a:lnTo>
                  <a:pt x="0" y="5158850"/>
                </a:lnTo>
                <a:close/>
              </a:path>
            </a:pathLst>
          </a:custGeom>
        </p:spPr>
      </p:pic>
      <p:sp>
        <p:nvSpPr>
          <p:cNvPr id="2" name="CasellaDiTesto 1"/>
          <p:cNvSpPr txBox="1"/>
          <p:nvPr/>
        </p:nvSpPr>
        <p:spPr>
          <a:xfrm>
            <a:off x="394968" y="5928036"/>
            <a:ext cx="6778919" cy="7522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kern="1200">
                <a:solidFill>
                  <a:srgbClr val="0070C0"/>
                </a:solidFill>
                <a:latin typeface="Calibri"/>
                <a:ea typeface="+mj-ea"/>
                <a:cs typeface="Calibri"/>
              </a:rPr>
              <a:t>FINALMENTE OFFSHORE!</a:t>
            </a:r>
          </a:p>
        </p:txBody>
      </p:sp>
      <p:pic>
        <p:nvPicPr>
          <p:cNvPr id="4" name="Immagine 4" descr="Immagine che contiene testo, cielo, terra, esterni&#10;&#10;Descrizione generata automaticamente">
            <a:extLst>
              <a:ext uri="{FF2B5EF4-FFF2-40B4-BE49-F238E27FC236}">
                <a16:creationId xmlns:a16="http://schemas.microsoft.com/office/drawing/2014/main" id="{05D7692A-7962-F1B2-B142-A761C04F60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965" r="14847"/>
          <a:stretch/>
        </p:blipFill>
        <p:spPr>
          <a:xfrm>
            <a:off x="-5388" y="10"/>
            <a:ext cx="6169518" cy="5158840"/>
          </a:xfrm>
          <a:custGeom>
            <a:avLst/>
            <a:gdLst/>
            <a:ahLst/>
            <a:cxnLst/>
            <a:rect l="l" t="t" r="r" b="b"/>
            <a:pathLst>
              <a:path w="6096000" h="5158850">
                <a:moveTo>
                  <a:pt x="0" y="0"/>
                </a:moveTo>
                <a:lnTo>
                  <a:pt x="6096000" y="0"/>
                </a:lnTo>
                <a:lnTo>
                  <a:pt x="6096000" y="5158850"/>
                </a:lnTo>
                <a:lnTo>
                  <a:pt x="5957305" y="5157644"/>
                </a:lnTo>
                <a:cubicBezTo>
                  <a:pt x="5920540" y="5151975"/>
                  <a:pt x="5887096" y="5153588"/>
                  <a:pt x="5857259" y="5143603"/>
                </a:cubicBezTo>
                <a:cubicBezTo>
                  <a:pt x="5843335" y="5146861"/>
                  <a:pt x="5830921" y="5147051"/>
                  <a:pt x="5821375" y="5137142"/>
                </a:cubicBezTo>
                <a:cubicBezTo>
                  <a:pt x="5786501" y="5134144"/>
                  <a:pt x="5775399" y="5144200"/>
                  <a:pt x="5755916" y="5131695"/>
                </a:cubicBezTo>
                <a:cubicBezTo>
                  <a:pt x="5732132" y="5146996"/>
                  <a:pt x="5732735" y="5139753"/>
                  <a:pt x="5725007" y="5132964"/>
                </a:cubicBezTo>
                <a:lnTo>
                  <a:pt x="5723810" y="5132374"/>
                </a:lnTo>
                <a:lnTo>
                  <a:pt x="5720531" y="5134578"/>
                </a:lnTo>
                <a:lnTo>
                  <a:pt x="5714795" y="5134902"/>
                </a:lnTo>
                <a:lnTo>
                  <a:pt x="5700142" y="5131655"/>
                </a:lnTo>
                <a:lnTo>
                  <a:pt x="5694799" y="5129754"/>
                </a:lnTo>
                <a:cubicBezTo>
                  <a:pt x="5691058" y="5128696"/>
                  <a:pt x="5688491" y="5128320"/>
                  <a:pt x="5686627" y="5128420"/>
                </a:cubicBezTo>
                <a:lnTo>
                  <a:pt x="5686371" y="5128603"/>
                </a:lnTo>
                <a:lnTo>
                  <a:pt x="5678819" y="5126929"/>
                </a:lnTo>
                <a:cubicBezTo>
                  <a:pt x="5666199" y="5123608"/>
                  <a:pt x="5654035" y="5119908"/>
                  <a:pt x="5642547" y="5116000"/>
                </a:cubicBezTo>
                <a:cubicBezTo>
                  <a:pt x="5629445" y="5126457"/>
                  <a:pt x="5588783" y="5104807"/>
                  <a:pt x="5587979" y="5128480"/>
                </a:cubicBezTo>
                <a:cubicBezTo>
                  <a:pt x="5572317" y="5123886"/>
                  <a:pt x="5564904" y="5112774"/>
                  <a:pt x="5566635" y="5128675"/>
                </a:cubicBezTo>
                <a:cubicBezTo>
                  <a:pt x="5561375" y="5127594"/>
                  <a:pt x="5557787" y="5128327"/>
                  <a:pt x="5554953" y="5129937"/>
                </a:cubicBezTo>
                <a:lnTo>
                  <a:pt x="5554039" y="5130763"/>
                </a:lnTo>
                <a:lnTo>
                  <a:pt x="5514254" y="5120517"/>
                </a:lnTo>
                <a:lnTo>
                  <a:pt x="5492156" y="5111382"/>
                </a:lnTo>
                <a:lnTo>
                  <a:pt x="5480446" y="5107855"/>
                </a:lnTo>
                <a:lnTo>
                  <a:pt x="5477744" y="5104402"/>
                </a:lnTo>
                <a:cubicBezTo>
                  <a:pt x="5474490" y="5102038"/>
                  <a:pt x="5469391" y="5100405"/>
                  <a:pt x="5460150" y="5100442"/>
                </a:cubicBezTo>
                <a:lnTo>
                  <a:pt x="5457901" y="5100914"/>
                </a:lnTo>
                <a:lnTo>
                  <a:pt x="5444243" y="5094201"/>
                </a:lnTo>
                <a:cubicBezTo>
                  <a:pt x="5439994" y="5091441"/>
                  <a:pt x="5436419" y="5088231"/>
                  <a:pt x="5433825" y="5084410"/>
                </a:cubicBezTo>
                <a:cubicBezTo>
                  <a:pt x="5379443" y="5093528"/>
                  <a:pt x="5336110" y="5069767"/>
                  <a:pt x="5280996" y="5063773"/>
                </a:cubicBezTo>
                <a:cubicBezTo>
                  <a:pt x="5250806" y="5055129"/>
                  <a:pt x="5168599" y="5059471"/>
                  <a:pt x="5161582" y="5030966"/>
                </a:cubicBezTo>
                <a:cubicBezTo>
                  <a:pt x="5121870" y="5022662"/>
                  <a:pt x="5095637" y="5020496"/>
                  <a:pt x="5042717" y="5013952"/>
                </a:cubicBezTo>
                <a:cubicBezTo>
                  <a:pt x="4991136" y="4983679"/>
                  <a:pt x="4902283" y="4990567"/>
                  <a:pt x="4840514" y="4970468"/>
                </a:cubicBezTo>
                <a:cubicBezTo>
                  <a:pt x="4799904" y="4987615"/>
                  <a:pt x="4824087" y="4969531"/>
                  <a:pt x="4786778" y="4967817"/>
                </a:cubicBezTo>
                <a:cubicBezTo>
                  <a:pt x="4801901" y="4948343"/>
                  <a:pt x="4739845" y="4972374"/>
                  <a:pt x="4743741" y="4948216"/>
                </a:cubicBezTo>
                <a:cubicBezTo>
                  <a:pt x="4736829" y="4948670"/>
                  <a:pt x="4730010" y="4949869"/>
                  <a:pt x="4723136" y="4951257"/>
                </a:cubicBezTo>
                <a:lnTo>
                  <a:pt x="4719535" y="4951970"/>
                </a:lnTo>
                <a:lnTo>
                  <a:pt x="4706143" y="4950704"/>
                </a:lnTo>
                <a:lnTo>
                  <a:pt x="4701098" y="4955500"/>
                </a:lnTo>
                <a:lnTo>
                  <a:pt x="4680034" y="4957289"/>
                </a:lnTo>
                <a:cubicBezTo>
                  <a:pt x="4672339" y="4957161"/>
                  <a:pt x="4664292" y="4956094"/>
                  <a:pt x="4655741" y="4953520"/>
                </a:cubicBezTo>
                <a:cubicBezTo>
                  <a:pt x="4636359" y="4940479"/>
                  <a:pt x="4599701" y="4946454"/>
                  <a:pt x="4569298" y="4940691"/>
                </a:cubicBezTo>
                <a:lnTo>
                  <a:pt x="4555978" y="4935439"/>
                </a:lnTo>
                <a:lnTo>
                  <a:pt x="4508950" y="4932725"/>
                </a:lnTo>
                <a:cubicBezTo>
                  <a:pt x="4495669" y="4931511"/>
                  <a:pt x="4482007" y="4929765"/>
                  <a:pt x="4467838" y="4927057"/>
                </a:cubicBezTo>
                <a:lnTo>
                  <a:pt x="4441949" y="4920349"/>
                </a:lnTo>
                <a:lnTo>
                  <a:pt x="4394719" y="4912853"/>
                </a:lnTo>
                <a:lnTo>
                  <a:pt x="4356810" y="4916186"/>
                </a:lnTo>
                <a:lnTo>
                  <a:pt x="4222145" y="4920166"/>
                </a:lnTo>
                <a:cubicBezTo>
                  <a:pt x="4202488" y="4924963"/>
                  <a:pt x="4184742" y="4944595"/>
                  <a:pt x="4160481" y="4934555"/>
                </a:cubicBezTo>
                <a:cubicBezTo>
                  <a:pt x="4165854" y="4945670"/>
                  <a:pt x="4131661" y="4931019"/>
                  <a:pt x="4124879" y="4940397"/>
                </a:cubicBezTo>
                <a:cubicBezTo>
                  <a:pt x="4120895" y="4948198"/>
                  <a:pt x="4109593" y="4945570"/>
                  <a:pt x="4100114" y="4947117"/>
                </a:cubicBezTo>
                <a:cubicBezTo>
                  <a:pt x="4091835" y="4954382"/>
                  <a:pt x="4045978" y="4954676"/>
                  <a:pt x="4030957" y="4950944"/>
                </a:cubicBezTo>
                <a:cubicBezTo>
                  <a:pt x="3989825" y="4935537"/>
                  <a:pt x="3946860" y="4963196"/>
                  <a:pt x="3913764" y="4951738"/>
                </a:cubicBezTo>
                <a:cubicBezTo>
                  <a:pt x="3904534" y="4951024"/>
                  <a:pt x="3896577" y="4951663"/>
                  <a:pt x="3889457" y="4953140"/>
                </a:cubicBezTo>
                <a:lnTo>
                  <a:pt x="3871115" y="4959252"/>
                </a:lnTo>
                <a:lnTo>
                  <a:pt x="3869086" y="4964946"/>
                </a:lnTo>
                <a:lnTo>
                  <a:pt x="3856124" y="4966504"/>
                </a:lnTo>
                <a:lnTo>
                  <a:pt x="3835967" y="4975175"/>
                </a:lnTo>
                <a:cubicBezTo>
                  <a:pt x="3826465" y="4950975"/>
                  <a:pt x="3782586" y="4987146"/>
                  <a:pt x="3785910" y="4965148"/>
                </a:cubicBezTo>
                <a:cubicBezTo>
                  <a:pt x="3750785" y="4971249"/>
                  <a:pt x="3699033" y="4952693"/>
                  <a:pt x="3671085" y="4977741"/>
                </a:cubicBezTo>
                <a:cubicBezTo>
                  <a:pt x="3621255" y="4982620"/>
                  <a:pt x="3562637" y="4994206"/>
                  <a:pt x="3486928" y="4994420"/>
                </a:cubicBezTo>
                <a:cubicBezTo>
                  <a:pt x="3446030" y="4994640"/>
                  <a:pt x="3343460" y="4976299"/>
                  <a:pt x="3280956" y="4975036"/>
                </a:cubicBezTo>
                <a:cubicBezTo>
                  <a:pt x="3227193" y="4980695"/>
                  <a:pt x="3256481" y="4973778"/>
                  <a:pt x="3211563" y="4993919"/>
                </a:cubicBezTo>
                <a:cubicBezTo>
                  <a:pt x="3207119" y="4990757"/>
                  <a:pt x="3170070" y="4988394"/>
                  <a:pt x="3164681" y="4986606"/>
                </a:cubicBezTo>
                <a:lnTo>
                  <a:pt x="3127171" y="4979411"/>
                </a:lnTo>
                <a:lnTo>
                  <a:pt x="3096889" y="4976795"/>
                </a:lnTo>
                <a:cubicBezTo>
                  <a:pt x="3088441" y="4978753"/>
                  <a:pt x="3082883" y="4978233"/>
                  <a:pt x="3078620" y="4976620"/>
                </a:cubicBezTo>
                <a:lnTo>
                  <a:pt x="3074275" y="4973840"/>
                </a:lnTo>
                <a:lnTo>
                  <a:pt x="3036436" y="4968613"/>
                </a:lnTo>
                <a:lnTo>
                  <a:pt x="3031995" y="4969990"/>
                </a:lnTo>
                <a:lnTo>
                  <a:pt x="2994028" y="4967956"/>
                </a:lnTo>
                <a:cubicBezTo>
                  <a:pt x="2992299" y="4970105"/>
                  <a:pt x="2989407" y="4971561"/>
                  <a:pt x="2984001" y="4971609"/>
                </a:cubicBezTo>
                <a:cubicBezTo>
                  <a:pt x="2994191" y="4986644"/>
                  <a:pt x="2981386" y="4977427"/>
                  <a:pt x="2964542" y="4976237"/>
                </a:cubicBezTo>
                <a:cubicBezTo>
                  <a:pt x="2976613" y="4999323"/>
                  <a:pt x="2927627" y="4986817"/>
                  <a:pt x="2921274" y="4999668"/>
                </a:cubicBezTo>
                <a:cubicBezTo>
                  <a:pt x="2908629" y="4998274"/>
                  <a:pt x="2895476" y="4997220"/>
                  <a:pt x="2882111" y="4996632"/>
                </a:cubicBezTo>
                <a:lnTo>
                  <a:pt x="2874282" y="4996582"/>
                </a:lnTo>
                <a:cubicBezTo>
                  <a:pt x="2874237" y="4996658"/>
                  <a:pt x="2874193" y="4996735"/>
                  <a:pt x="2874147" y="4996812"/>
                </a:cubicBezTo>
                <a:cubicBezTo>
                  <a:pt x="2872492" y="4997296"/>
                  <a:pt x="2869935" y="4997466"/>
                  <a:pt x="2865932" y="4997221"/>
                </a:cubicBezTo>
                <a:lnTo>
                  <a:pt x="2860008" y="4996489"/>
                </a:lnTo>
                <a:lnTo>
                  <a:pt x="2844819" y="4996392"/>
                </a:lnTo>
                <a:lnTo>
                  <a:pt x="2839735" y="4997900"/>
                </a:lnTo>
                <a:lnTo>
                  <a:pt x="2837922" y="5000718"/>
                </a:lnTo>
                <a:lnTo>
                  <a:pt x="2836507" y="5000394"/>
                </a:lnTo>
                <a:cubicBezTo>
                  <a:pt x="2825749" y="4995427"/>
                  <a:pt x="2822382" y="4988291"/>
                  <a:pt x="2808859" y="5008050"/>
                </a:cubicBezTo>
                <a:cubicBezTo>
                  <a:pt x="2784233" y="4999995"/>
                  <a:pt x="2779499" y="5012041"/>
                  <a:pt x="2745907" y="5016391"/>
                </a:cubicBezTo>
                <a:cubicBezTo>
                  <a:pt x="2731796" y="5008784"/>
                  <a:pt x="2720518" y="5011549"/>
                  <a:pt x="2709519" y="5017601"/>
                </a:cubicBezTo>
                <a:cubicBezTo>
                  <a:pt x="2676766" y="5014138"/>
                  <a:pt x="2646981" y="5022656"/>
                  <a:pt x="2610212" y="5024813"/>
                </a:cubicBezTo>
                <a:cubicBezTo>
                  <a:pt x="2570359" y="5014992"/>
                  <a:pt x="2550109" y="5032793"/>
                  <a:pt x="2510814" y="5035020"/>
                </a:cubicBezTo>
                <a:cubicBezTo>
                  <a:pt x="2476639" y="5017991"/>
                  <a:pt x="2482834" y="5049980"/>
                  <a:pt x="2462736" y="5056754"/>
                </a:cubicBezTo>
                <a:lnTo>
                  <a:pt x="2457050" y="5057379"/>
                </a:lnTo>
                <a:lnTo>
                  <a:pt x="2442184" y="5054901"/>
                </a:lnTo>
                <a:lnTo>
                  <a:pt x="2436703" y="5053277"/>
                </a:lnTo>
                <a:cubicBezTo>
                  <a:pt x="2432888" y="5052418"/>
                  <a:pt x="2430299" y="5052175"/>
                  <a:pt x="2428451" y="5052373"/>
                </a:cubicBezTo>
                <a:lnTo>
                  <a:pt x="2420551" y="5051292"/>
                </a:lnTo>
                <a:cubicBezTo>
                  <a:pt x="2407700" y="5048633"/>
                  <a:pt x="2395274" y="5045570"/>
                  <a:pt x="2383501" y="5042264"/>
                </a:cubicBezTo>
                <a:cubicBezTo>
                  <a:pt x="2362992" y="5043848"/>
                  <a:pt x="2317884" y="5059023"/>
                  <a:pt x="2297493" y="5060796"/>
                </a:cubicBezTo>
                <a:lnTo>
                  <a:pt x="2261156" y="5052905"/>
                </a:lnTo>
                <a:lnTo>
                  <a:pt x="2200581" y="5036274"/>
                </a:lnTo>
                <a:lnTo>
                  <a:pt x="2198380" y="5036861"/>
                </a:lnTo>
                <a:lnTo>
                  <a:pt x="2116066" y="5030866"/>
                </a:lnTo>
                <a:cubicBezTo>
                  <a:pt x="2111600" y="5028328"/>
                  <a:pt x="2059664" y="5017338"/>
                  <a:pt x="2056754" y="5013653"/>
                </a:cubicBezTo>
                <a:cubicBezTo>
                  <a:pt x="2003393" y="5025622"/>
                  <a:pt x="1998298" y="5020073"/>
                  <a:pt x="1942916" y="5016969"/>
                </a:cubicBezTo>
                <a:cubicBezTo>
                  <a:pt x="1882138" y="5005950"/>
                  <a:pt x="1836966" y="4987831"/>
                  <a:pt x="1796717" y="4981610"/>
                </a:cubicBezTo>
                <a:cubicBezTo>
                  <a:pt x="1724075" y="4970499"/>
                  <a:pt x="1636218" y="4947449"/>
                  <a:pt x="1583222" y="4942334"/>
                </a:cubicBezTo>
                <a:cubicBezTo>
                  <a:pt x="1544265" y="4961611"/>
                  <a:pt x="1556109" y="4938719"/>
                  <a:pt x="1518821" y="4938963"/>
                </a:cubicBezTo>
                <a:cubicBezTo>
                  <a:pt x="1497291" y="4936197"/>
                  <a:pt x="1483221" y="4927794"/>
                  <a:pt x="1471837" y="4925740"/>
                </a:cubicBezTo>
                <a:lnTo>
                  <a:pt x="1450515" y="4926642"/>
                </a:lnTo>
                <a:lnTo>
                  <a:pt x="1437078" y="4926078"/>
                </a:lnTo>
                <a:lnTo>
                  <a:pt x="1432462" y="4931139"/>
                </a:lnTo>
                <a:lnTo>
                  <a:pt x="1411645" y="4934032"/>
                </a:lnTo>
                <a:cubicBezTo>
                  <a:pt x="1384856" y="4931153"/>
                  <a:pt x="1306656" y="4918434"/>
                  <a:pt x="1271729" y="4913863"/>
                </a:cubicBezTo>
                <a:cubicBezTo>
                  <a:pt x="1258697" y="4907976"/>
                  <a:pt x="1213546" y="4901042"/>
                  <a:pt x="1202076" y="4906608"/>
                </a:cubicBezTo>
                <a:cubicBezTo>
                  <a:pt x="1192059" y="4906580"/>
                  <a:pt x="1182171" y="4902320"/>
                  <a:pt x="1174670" y="4909064"/>
                </a:cubicBezTo>
                <a:cubicBezTo>
                  <a:pt x="1163701" y="4916862"/>
                  <a:pt x="1136874" y="4897641"/>
                  <a:pt x="1137035" y="4908989"/>
                </a:cubicBezTo>
                <a:cubicBezTo>
                  <a:pt x="1117838" y="4895687"/>
                  <a:pt x="1091386" y="4911450"/>
                  <a:pt x="1069882" y="4912892"/>
                </a:cubicBezTo>
                <a:cubicBezTo>
                  <a:pt x="1055589" y="4900472"/>
                  <a:pt x="1024570" y="4915744"/>
                  <a:pt x="980935" y="4911119"/>
                </a:cubicBezTo>
                <a:cubicBezTo>
                  <a:pt x="947614" y="4906556"/>
                  <a:pt x="913224" y="4897403"/>
                  <a:pt x="869960" y="4885518"/>
                </a:cubicBezTo>
                <a:cubicBezTo>
                  <a:pt x="819114" y="4856727"/>
                  <a:pt x="768074" y="4850663"/>
                  <a:pt x="721345" y="4839806"/>
                </a:cubicBezTo>
                <a:cubicBezTo>
                  <a:pt x="667944" y="4829906"/>
                  <a:pt x="698286" y="4859338"/>
                  <a:pt x="635428" y="4830000"/>
                </a:cubicBezTo>
                <a:cubicBezTo>
                  <a:pt x="626286" y="4837571"/>
                  <a:pt x="617638" y="4836842"/>
                  <a:pt x="604106" y="4830842"/>
                </a:cubicBezTo>
                <a:cubicBezTo>
                  <a:pt x="583276" y="4833091"/>
                  <a:pt x="539859" y="4845979"/>
                  <a:pt x="510451" y="4843485"/>
                </a:cubicBezTo>
                <a:cubicBezTo>
                  <a:pt x="489781" y="4840800"/>
                  <a:pt x="443867" y="4818678"/>
                  <a:pt x="427656" y="4815877"/>
                </a:cubicBezTo>
                <a:cubicBezTo>
                  <a:pt x="424088" y="4817297"/>
                  <a:pt x="419580" y="4820561"/>
                  <a:pt x="413184" y="4826676"/>
                </a:cubicBezTo>
                <a:cubicBezTo>
                  <a:pt x="387673" y="4816699"/>
                  <a:pt x="379855" y="4828170"/>
                  <a:pt x="341772" y="4829671"/>
                </a:cubicBezTo>
                <a:cubicBezTo>
                  <a:pt x="327795" y="4821005"/>
                  <a:pt x="314729" y="4822794"/>
                  <a:pt x="301266" y="4827842"/>
                </a:cubicBezTo>
                <a:cubicBezTo>
                  <a:pt x="265781" y="4821714"/>
                  <a:pt x="231017" y="4827635"/>
                  <a:pt x="189886" y="4826710"/>
                </a:cubicBezTo>
                <a:cubicBezTo>
                  <a:pt x="147910" y="4813727"/>
                  <a:pt x="121702" y="4829584"/>
                  <a:pt x="77762" y="4828518"/>
                </a:cubicBezTo>
                <a:cubicBezTo>
                  <a:pt x="38733" y="4806108"/>
                  <a:pt x="44308" y="4851138"/>
                  <a:pt x="8164" y="4846203"/>
                </a:cubicBezTo>
                <a:lnTo>
                  <a:pt x="0" y="4843648"/>
                </a:lnTo>
                <a:lnTo>
                  <a:pt x="0" y="408068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58171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>
                <a:solidFill>
                  <a:srgbClr val="0070C0"/>
                </a:solidFill>
              </a:rPr>
              <a:t>I COMUNI DELL’IDROELETTRICO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15" y="914401"/>
            <a:ext cx="3787080" cy="5574889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399" y="1032106"/>
            <a:ext cx="2989333" cy="256650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784190"/>
            <a:ext cx="2981325" cy="270510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7584520" y="1870574"/>
            <a:ext cx="4355691" cy="366254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600">
                <a:solidFill>
                  <a:srgbClr val="0070C0"/>
                </a:solidFill>
              </a:rPr>
              <a:t>1.523 i Comuni </a:t>
            </a:r>
            <a:r>
              <a:rPr lang="it-IT" sz="1600"/>
              <a:t>che presentano sul proprio territorio almeno un impianto mini idroelettrico con potenza fino a 3 MW, per una potenza complessiva di </a:t>
            </a:r>
            <a:r>
              <a:rPr lang="it-IT" sz="1600" b="1"/>
              <a:t>2.280 MW</a:t>
            </a:r>
            <a:r>
              <a:rPr lang="it-IT" sz="1600"/>
              <a:t> pari al fabbisogno energetico elettrico di </a:t>
            </a:r>
            <a:r>
              <a:rPr lang="it-IT" sz="1600" b="1"/>
              <a:t>2,3 milioni di famiglie circa</a:t>
            </a:r>
            <a:r>
              <a:rPr lang="it-IT" sz="1600"/>
              <a:t>.</a:t>
            </a:r>
            <a:endParaRPr lang="it-IT" sz="1600">
              <a:ea typeface="Calibri"/>
              <a:cs typeface="Calibri"/>
            </a:endParaRPr>
          </a:p>
          <a:p>
            <a:endParaRPr lang="it-IT" sz="1600"/>
          </a:p>
          <a:p>
            <a:r>
              <a:rPr lang="it-IT" sz="1600">
                <a:solidFill>
                  <a:srgbClr val="0070C0"/>
                </a:solidFill>
              </a:rPr>
              <a:t>478 sono grandi Comuni</a:t>
            </a:r>
            <a:r>
              <a:rPr lang="it-IT" sz="1600"/>
              <a:t>, con una potenza complessiva di 701 MW. Di cui 19 in grado di produrre e largamente superare i fabbisogni dei cittadini residenti.</a:t>
            </a:r>
          </a:p>
          <a:p>
            <a:endParaRPr lang="it-IT" sz="1600">
              <a:latin typeface="Calibri"/>
              <a:ea typeface="Calibri"/>
              <a:cs typeface="Calibri"/>
            </a:endParaRPr>
          </a:p>
          <a:p>
            <a:r>
              <a:rPr lang="it-IT" sz="1600">
                <a:solidFill>
                  <a:srgbClr val="0070C0"/>
                </a:solidFill>
              </a:rPr>
              <a:t>1.044 i Piccoli Comuni </a:t>
            </a:r>
            <a:r>
              <a:rPr lang="it-IT" sz="1600"/>
              <a:t>del mini idroelettrico</a:t>
            </a:r>
          </a:p>
          <a:p>
            <a:r>
              <a:rPr lang="it-IT" sz="1600"/>
              <a:t>Con 1.578 MW installati, pari al fabbisogno elettrico di circa 2,5 milioni di famiglie.</a:t>
            </a:r>
          </a:p>
        </p:txBody>
      </p:sp>
    </p:spTree>
    <p:extLst>
      <p:ext uri="{BB962C8B-B14F-4D97-AF65-F5344CB8AC3E}">
        <p14:creationId xmlns:p14="http://schemas.microsoft.com/office/powerpoint/2010/main" val="6448313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1">
            <a:extLst>
              <a:ext uri="{FF2B5EF4-FFF2-40B4-BE49-F238E27FC236}">
                <a16:creationId xmlns:a16="http://schemas.microsoft.com/office/drawing/2014/main" id="{F821940F-7A1D-4ACC-85B4-A932898A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FBCF16F5-E0AF-4144-B7AF-BDDCDF8D59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95584" y="610517"/>
            <a:ext cx="4010943" cy="5636963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81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085843F-A255-4AE2-BD1C-10954E1A6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918980" cy="6858000"/>
          </a:xfrm>
          <a:custGeom>
            <a:avLst/>
            <a:gdLst>
              <a:gd name="connsiteX0" fmla="*/ 0 w 7918980"/>
              <a:gd name="connsiteY0" fmla="*/ 0 h 6858000"/>
              <a:gd name="connsiteX1" fmla="*/ 504457 w 7918980"/>
              <a:gd name="connsiteY1" fmla="*/ 0 h 6858000"/>
              <a:gd name="connsiteX2" fmla="*/ 727500 w 7918980"/>
              <a:gd name="connsiteY2" fmla="*/ 0 h 6858000"/>
              <a:gd name="connsiteX3" fmla="*/ 1822980 w 7918980"/>
              <a:gd name="connsiteY3" fmla="*/ 0 h 6858000"/>
              <a:gd name="connsiteX4" fmla="*/ 2092387 w 7918980"/>
              <a:gd name="connsiteY4" fmla="*/ 0 h 6858000"/>
              <a:gd name="connsiteX5" fmla="*/ 7076514 w 7918980"/>
              <a:gd name="connsiteY5" fmla="*/ 0 h 6858000"/>
              <a:gd name="connsiteX6" fmla="*/ 7264525 w 7918980"/>
              <a:gd name="connsiteY6" fmla="*/ 0 h 6858000"/>
              <a:gd name="connsiteX7" fmla="*/ 7390497 w 7918980"/>
              <a:gd name="connsiteY7" fmla="*/ 0 h 6858000"/>
              <a:gd name="connsiteX8" fmla="*/ 7389918 w 7918980"/>
              <a:gd name="connsiteY8" fmla="*/ 1705 h 6858000"/>
              <a:gd name="connsiteX9" fmla="*/ 7374574 w 7918980"/>
              <a:gd name="connsiteY9" fmla="*/ 17287 h 6858000"/>
              <a:gd name="connsiteX10" fmla="*/ 7368621 w 7918980"/>
              <a:gd name="connsiteY10" fmla="*/ 130336 h 6858000"/>
              <a:gd name="connsiteX11" fmla="*/ 7361269 w 7918980"/>
              <a:gd name="connsiteY11" fmla="*/ 187093 h 6858000"/>
              <a:gd name="connsiteX12" fmla="*/ 7368770 w 7918980"/>
              <a:gd name="connsiteY12" fmla="*/ 265704 h 6858000"/>
              <a:gd name="connsiteX13" fmla="*/ 7365293 w 7918980"/>
              <a:gd name="connsiteY13" fmla="*/ 354566 h 6858000"/>
              <a:gd name="connsiteX14" fmla="*/ 7347106 w 7918980"/>
              <a:gd name="connsiteY14" fmla="*/ 472000 h 6858000"/>
              <a:gd name="connsiteX15" fmla="*/ 7345150 w 7918980"/>
              <a:gd name="connsiteY15" fmla="*/ 473782 h 6858000"/>
              <a:gd name="connsiteX16" fmla="*/ 7344778 w 7918980"/>
              <a:gd name="connsiteY16" fmla="*/ 491380 h 6858000"/>
              <a:gd name="connsiteX17" fmla="*/ 7359399 w 7918980"/>
              <a:gd name="connsiteY17" fmla="*/ 531675 h 6858000"/>
              <a:gd name="connsiteX18" fmla="*/ 7356415 w 7918980"/>
              <a:gd name="connsiteY18" fmla="*/ 536015 h 6858000"/>
              <a:gd name="connsiteX19" fmla="*/ 7361068 w 7918980"/>
              <a:gd name="connsiteY19" fmla="*/ 572092 h 6858000"/>
              <a:gd name="connsiteX20" fmla="*/ 7359041 w 7918980"/>
              <a:gd name="connsiteY20" fmla="*/ 572511 h 6858000"/>
              <a:gd name="connsiteX21" fmla="*/ 7351198 w 7918980"/>
              <a:gd name="connsiteY21" fmla="*/ 582332 h 6858000"/>
              <a:gd name="connsiteX22" fmla="*/ 7340991 w 7918980"/>
              <a:gd name="connsiteY22" fmla="*/ 601285 h 6858000"/>
              <a:gd name="connsiteX23" fmla="*/ 7296154 w 7918980"/>
              <a:gd name="connsiteY23" fmla="*/ 681608 h 6858000"/>
              <a:gd name="connsiteX24" fmla="*/ 7295943 w 7918980"/>
              <a:gd name="connsiteY24" fmla="*/ 689151 h 6858000"/>
              <a:gd name="connsiteX25" fmla="*/ 7295465 w 7918980"/>
              <a:gd name="connsiteY25" fmla="*/ 689289 h 6858000"/>
              <a:gd name="connsiteX26" fmla="*/ 7294306 w 7918980"/>
              <a:gd name="connsiteY26" fmla="*/ 697222 h 6858000"/>
              <a:gd name="connsiteX27" fmla="*/ 7295144 w 7918980"/>
              <a:gd name="connsiteY27" fmla="*/ 717531 h 6858000"/>
              <a:gd name="connsiteX28" fmla="*/ 7291871 w 7918980"/>
              <a:gd name="connsiteY28" fmla="*/ 722494 h 6858000"/>
              <a:gd name="connsiteX29" fmla="*/ 7286061 w 7918980"/>
              <a:gd name="connsiteY29" fmla="*/ 724368 h 6858000"/>
              <a:gd name="connsiteX30" fmla="*/ 7269961 w 7918980"/>
              <a:gd name="connsiteY30" fmla="*/ 752692 h 6858000"/>
              <a:gd name="connsiteX31" fmla="*/ 7240170 w 7918980"/>
              <a:gd name="connsiteY31" fmla="*/ 816346 h 6858000"/>
              <a:gd name="connsiteX32" fmla="*/ 7211938 w 7918980"/>
              <a:gd name="connsiteY32" fmla="*/ 889417 h 6858000"/>
              <a:gd name="connsiteX33" fmla="*/ 7130024 w 7918980"/>
              <a:gd name="connsiteY33" fmla="*/ 1063288 h 6858000"/>
              <a:gd name="connsiteX34" fmla="*/ 7126817 w 7918980"/>
              <a:gd name="connsiteY34" fmla="*/ 1157176 h 6858000"/>
              <a:gd name="connsiteX35" fmla="*/ 7109474 w 7918980"/>
              <a:gd name="connsiteY35" fmla="*/ 1210776 h 6858000"/>
              <a:gd name="connsiteX36" fmla="*/ 7105443 w 7918980"/>
              <a:gd name="connsiteY36" fmla="*/ 1301993 h 6858000"/>
              <a:gd name="connsiteX37" fmla="*/ 7075215 w 7918980"/>
              <a:gd name="connsiteY37" fmla="*/ 1360879 h 6858000"/>
              <a:gd name="connsiteX38" fmla="*/ 7067477 w 7918980"/>
              <a:gd name="connsiteY38" fmla="*/ 1404045 h 6858000"/>
              <a:gd name="connsiteX39" fmla="*/ 7046803 w 7918980"/>
              <a:gd name="connsiteY39" fmla="*/ 1429568 h 6858000"/>
              <a:gd name="connsiteX40" fmla="*/ 7047831 w 7918980"/>
              <a:gd name="connsiteY40" fmla="*/ 1430305 h 6858000"/>
              <a:gd name="connsiteX41" fmla="*/ 7035374 w 7918980"/>
              <a:gd name="connsiteY41" fmla="*/ 1463304 h 6858000"/>
              <a:gd name="connsiteX42" fmla="*/ 7032938 w 7918980"/>
              <a:gd name="connsiteY42" fmla="*/ 1514846 h 6858000"/>
              <a:gd name="connsiteX43" fmla="*/ 7029397 w 7918980"/>
              <a:gd name="connsiteY43" fmla="*/ 1519731 h 6858000"/>
              <a:gd name="connsiteX44" fmla="*/ 7029620 w 7918980"/>
              <a:gd name="connsiteY44" fmla="*/ 1519929 h 6858000"/>
              <a:gd name="connsiteX45" fmla="*/ 7030612 w 7918980"/>
              <a:gd name="connsiteY45" fmla="*/ 1546022 h 6858000"/>
              <a:gd name="connsiteX46" fmla="*/ 7035010 w 7918980"/>
              <a:gd name="connsiteY46" fmla="*/ 1578752 h 6858000"/>
              <a:gd name="connsiteX47" fmla="*/ 7026513 w 7918980"/>
              <a:gd name="connsiteY47" fmla="*/ 1647555 h 6858000"/>
              <a:gd name="connsiteX48" fmla="*/ 7013857 w 7918980"/>
              <a:gd name="connsiteY48" fmla="*/ 1715685 h 6858000"/>
              <a:gd name="connsiteX49" fmla="*/ 7007215 w 7918980"/>
              <a:gd name="connsiteY49" fmla="*/ 1740358 h 6858000"/>
              <a:gd name="connsiteX50" fmla="*/ 7004455 w 7918980"/>
              <a:gd name="connsiteY50" fmla="*/ 1784314 h 6858000"/>
              <a:gd name="connsiteX51" fmla="*/ 7008825 w 7918980"/>
              <a:gd name="connsiteY51" fmla="*/ 1804434 h 6858000"/>
              <a:gd name="connsiteX52" fmla="*/ 7008048 w 7918980"/>
              <a:gd name="connsiteY52" fmla="*/ 1805316 h 6858000"/>
              <a:gd name="connsiteX53" fmla="*/ 7011573 w 7918980"/>
              <a:gd name="connsiteY53" fmla="*/ 1807109 h 6858000"/>
              <a:gd name="connsiteX54" fmla="*/ 7008900 w 7918980"/>
              <a:gd name="connsiteY54" fmla="*/ 1821003 h 6858000"/>
              <a:gd name="connsiteX55" fmla="*/ 7006523 w 7918980"/>
              <a:gd name="connsiteY55" fmla="*/ 1824832 h 6858000"/>
              <a:gd name="connsiteX56" fmla="*/ 7005215 w 7918980"/>
              <a:gd name="connsiteY56" fmla="*/ 1830429 h 6858000"/>
              <a:gd name="connsiteX57" fmla="*/ 7005505 w 7918980"/>
              <a:gd name="connsiteY57" fmla="*/ 1830569 h 6858000"/>
              <a:gd name="connsiteX58" fmla="*/ 7003643 w 7918980"/>
              <a:gd name="connsiteY58" fmla="*/ 1835810 h 6858000"/>
              <a:gd name="connsiteX59" fmla="*/ 6990432 w 7918980"/>
              <a:gd name="connsiteY59" fmla="*/ 1861483 h 6858000"/>
              <a:gd name="connsiteX60" fmla="*/ 6997246 w 7918980"/>
              <a:gd name="connsiteY60" fmla="*/ 1892417 h 6858000"/>
              <a:gd name="connsiteX61" fmla="*/ 7012242 w 7918980"/>
              <a:gd name="connsiteY61" fmla="*/ 1895114 h 6858000"/>
              <a:gd name="connsiteX62" fmla="*/ 7010080 w 7918980"/>
              <a:gd name="connsiteY62" fmla="*/ 1899379 h 6858000"/>
              <a:gd name="connsiteX63" fmla="*/ 7003451 w 7918980"/>
              <a:gd name="connsiteY63" fmla="*/ 1907867 h 6858000"/>
              <a:gd name="connsiteX64" fmla="*/ 7004341 w 7918980"/>
              <a:gd name="connsiteY64" fmla="*/ 1910265 h 6858000"/>
              <a:gd name="connsiteX65" fmla="*/ 7001248 w 7918980"/>
              <a:gd name="connsiteY65" fmla="*/ 1935584 h 6858000"/>
              <a:gd name="connsiteX66" fmla="*/ 7006599 w 7918980"/>
              <a:gd name="connsiteY66" fmla="*/ 1942021 h 6858000"/>
              <a:gd name="connsiteX67" fmla="*/ 7007460 w 7918980"/>
              <a:gd name="connsiteY67" fmla="*/ 1945112 h 6858000"/>
              <a:gd name="connsiteX68" fmla="*/ 6995756 w 7918980"/>
              <a:gd name="connsiteY68" fmla="*/ 1961162 h 6858000"/>
              <a:gd name="connsiteX69" fmla="*/ 6991493 w 7918980"/>
              <a:gd name="connsiteY69" fmla="*/ 1969445 h 6858000"/>
              <a:gd name="connsiteX70" fmla="*/ 6949577 w 7918980"/>
              <a:gd name="connsiteY70" fmla="*/ 2024270 h 6858000"/>
              <a:gd name="connsiteX71" fmla="*/ 6942508 w 7918980"/>
              <a:gd name="connsiteY71" fmla="*/ 2107942 h 6858000"/>
              <a:gd name="connsiteX72" fmla="*/ 6933336 w 7918980"/>
              <a:gd name="connsiteY72" fmla="*/ 2193455 h 6858000"/>
              <a:gd name="connsiteX73" fmla="*/ 6927972 w 7918980"/>
              <a:gd name="connsiteY73" fmla="*/ 2260088 h 6858000"/>
              <a:gd name="connsiteX74" fmla="*/ 6909058 w 7918980"/>
              <a:gd name="connsiteY74" fmla="*/ 2296008 h 6858000"/>
              <a:gd name="connsiteX75" fmla="*/ 6901810 w 7918980"/>
              <a:gd name="connsiteY75" fmla="*/ 2305564 h 6858000"/>
              <a:gd name="connsiteX76" fmla="*/ 6904482 w 7918980"/>
              <a:gd name="connsiteY76" fmla="*/ 2320214 h 6858000"/>
              <a:gd name="connsiteX77" fmla="*/ 6891885 w 7918980"/>
              <a:gd name="connsiteY77" fmla="*/ 2417011 h 6858000"/>
              <a:gd name="connsiteX78" fmla="*/ 6884970 w 7918980"/>
              <a:gd name="connsiteY78" fmla="*/ 2454207 h 6858000"/>
              <a:gd name="connsiteX79" fmla="*/ 6882954 w 7918980"/>
              <a:gd name="connsiteY79" fmla="*/ 2487203 h 6858000"/>
              <a:gd name="connsiteX80" fmla="*/ 6871484 w 7918980"/>
              <a:gd name="connsiteY80" fmla="*/ 2512282 h 6858000"/>
              <a:gd name="connsiteX81" fmla="*/ 6872496 w 7918980"/>
              <a:gd name="connsiteY81" fmla="*/ 2514318 h 6858000"/>
              <a:gd name="connsiteX82" fmla="*/ 6898111 w 7918980"/>
              <a:gd name="connsiteY82" fmla="*/ 2574334 h 6858000"/>
              <a:gd name="connsiteX83" fmla="*/ 6897017 w 7918980"/>
              <a:gd name="connsiteY83" fmla="*/ 2579877 h 6858000"/>
              <a:gd name="connsiteX84" fmla="*/ 6897171 w 7918980"/>
              <a:gd name="connsiteY84" fmla="*/ 2608928 h 6858000"/>
              <a:gd name="connsiteX85" fmla="*/ 6896584 w 7918980"/>
              <a:gd name="connsiteY85" fmla="*/ 2613111 h 6858000"/>
              <a:gd name="connsiteX86" fmla="*/ 6888164 w 7918980"/>
              <a:gd name="connsiteY86" fmla="*/ 2621996 h 6858000"/>
              <a:gd name="connsiteX87" fmla="*/ 6890652 w 7918980"/>
              <a:gd name="connsiteY87" fmla="*/ 2634265 h 6858000"/>
              <a:gd name="connsiteX88" fmla="*/ 6882034 w 7918980"/>
              <a:gd name="connsiteY88" fmla="*/ 2647237 h 6858000"/>
              <a:gd name="connsiteX89" fmla="*/ 6888195 w 7918980"/>
              <a:gd name="connsiteY89" fmla="*/ 2650786 h 6858000"/>
              <a:gd name="connsiteX90" fmla="*/ 6894052 w 7918980"/>
              <a:gd name="connsiteY90" fmla="*/ 2661993 h 6858000"/>
              <a:gd name="connsiteX91" fmla="*/ 6885953 w 7918980"/>
              <a:gd name="connsiteY91" fmla="*/ 2670949 h 6858000"/>
              <a:gd name="connsiteX92" fmla="*/ 6880156 w 7918980"/>
              <a:gd name="connsiteY92" fmla="*/ 2690255 h 6858000"/>
              <a:gd name="connsiteX93" fmla="*/ 6881009 w 7918980"/>
              <a:gd name="connsiteY93" fmla="*/ 2695683 h 6858000"/>
              <a:gd name="connsiteX94" fmla="*/ 6870001 w 7918980"/>
              <a:gd name="connsiteY94" fmla="*/ 2713964 h 6858000"/>
              <a:gd name="connsiteX95" fmla="*/ 6864441 w 7918980"/>
              <a:gd name="connsiteY95" fmla="*/ 2730175 h 6858000"/>
              <a:gd name="connsiteX96" fmla="*/ 6875107 w 7918980"/>
              <a:gd name="connsiteY96" fmla="*/ 2763497 h 6858000"/>
              <a:gd name="connsiteX97" fmla="*/ 6837349 w 7918980"/>
              <a:gd name="connsiteY97" fmla="*/ 3051539 h 6858000"/>
              <a:gd name="connsiteX98" fmla="*/ 6835698 w 7918980"/>
              <a:gd name="connsiteY98" fmla="*/ 3060333 h 6858000"/>
              <a:gd name="connsiteX99" fmla="*/ 6837785 w 7918980"/>
              <a:gd name="connsiteY99" fmla="*/ 3065434 h 6858000"/>
              <a:gd name="connsiteX100" fmla="*/ 6834476 w 7918980"/>
              <a:gd name="connsiteY100" fmla="*/ 3066836 h 6858000"/>
              <a:gd name="connsiteX101" fmla="*/ 6831096 w 7918980"/>
              <a:gd name="connsiteY101" fmla="*/ 3084834 h 6858000"/>
              <a:gd name="connsiteX102" fmla="*/ 6831305 w 7918980"/>
              <a:gd name="connsiteY102" fmla="*/ 3097259 h 6858000"/>
              <a:gd name="connsiteX103" fmla="*/ 6828050 w 7918980"/>
              <a:gd name="connsiteY103" fmla="*/ 3101053 h 6858000"/>
              <a:gd name="connsiteX104" fmla="*/ 6827093 w 7918980"/>
              <a:gd name="connsiteY104" fmla="*/ 3106151 h 6858000"/>
              <a:gd name="connsiteX105" fmla="*/ 6833251 w 7918980"/>
              <a:gd name="connsiteY105" fmla="*/ 3116747 h 6858000"/>
              <a:gd name="connsiteX106" fmla="*/ 6825921 w 7918980"/>
              <a:gd name="connsiteY106" fmla="*/ 3151828 h 6858000"/>
              <a:gd name="connsiteX107" fmla="*/ 6825863 w 7918980"/>
              <a:gd name="connsiteY107" fmla="*/ 3180546 h 6858000"/>
              <a:gd name="connsiteX108" fmla="*/ 6839691 w 7918980"/>
              <a:gd name="connsiteY108" fmla="*/ 3258677 h 6858000"/>
              <a:gd name="connsiteX109" fmla="*/ 6840898 w 7918980"/>
              <a:gd name="connsiteY109" fmla="*/ 3262610 h 6858000"/>
              <a:gd name="connsiteX110" fmla="*/ 6834652 w 7918980"/>
              <a:gd name="connsiteY110" fmla="*/ 3277179 h 6858000"/>
              <a:gd name="connsiteX111" fmla="*/ 6832324 w 7918980"/>
              <a:gd name="connsiteY111" fmla="*/ 3278130 h 6858000"/>
              <a:gd name="connsiteX112" fmla="*/ 6849750 w 7918980"/>
              <a:gd name="connsiteY112" fmla="*/ 3325671 h 6858000"/>
              <a:gd name="connsiteX113" fmla="*/ 6847551 w 7918980"/>
              <a:gd name="connsiteY113" fmla="*/ 3332072 h 6858000"/>
              <a:gd name="connsiteX114" fmla="*/ 6864685 w 7918980"/>
              <a:gd name="connsiteY114" fmla="*/ 3362948 h 6858000"/>
              <a:gd name="connsiteX115" fmla="*/ 6870457 w 7918980"/>
              <a:gd name="connsiteY115" fmla="*/ 3378959 h 6858000"/>
              <a:gd name="connsiteX116" fmla="*/ 6883738 w 7918980"/>
              <a:gd name="connsiteY116" fmla="*/ 3407057 h 6858000"/>
              <a:gd name="connsiteX117" fmla="*/ 6881948 w 7918980"/>
              <a:gd name="connsiteY117" fmla="*/ 3409825 h 6858000"/>
              <a:gd name="connsiteX118" fmla="*/ 6885647 w 7918980"/>
              <a:gd name="connsiteY118" fmla="*/ 3415218 h 6858000"/>
              <a:gd name="connsiteX119" fmla="*/ 6883908 w 7918980"/>
              <a:gd name="connsiteY119" fmla="*/ 3419880 h 6858000"/>
              <a:gd name="connsiteX120" fmla="*/ 6885903 w 7918980"/>
              <a:gd name="connsiteY120" fmla="*/ 3424545 h 6858000"/>
              <a:gd name="connsiteX121" fmla="*/ 6887603 w 7918980"/>
              <a:gd name="connsiteY121" fmla="*/ 3476412 h 6858000"/>
              <a:gd name="connsiteX122" fmla="*/ 6892664 w 7918980"/>
              <a:gd name="connsiteY122" fmla="*/ 3486850 h 6858000"/>
              <a:gd name="connsiteX123" fmla="*/ 6886319 w 7918980"/>
              <a:gd name="connsiteY123" fmla="*/ 3496391 h 6858000"/>
              <a:gd name="connsiteX124" fmla="*/ 6893119 w 7918980"/>
              <a:gd name="connsiteY124" fmla="*/ 3531201 h 6858000"/>
              <a:gd name="connsiteX125" fmla="*/ 6902876 w 7918980"/>
              <a:gd name="connsiteY125" fmla="*/ 3542019 h 6858000"/>
              <a:gd name="connsiteX126" fmla="*/ 6910520 w 7918980"/>
              <a:gd name="connsiteY126" fmla="*/ 3552249 h 6858000"/>
              <a:gd name="connsiteX127" fmla="*/ 6910882 w 7918980"/>
              <a:gd name="connsiteY127" fmla="*/ 3553678 h 6858000"/>
              <a:gd name="connsiteX128" fmla="*/ 6914489 w 7918980"/>
              <a:gd name="connsiteY128" fmla="*/ 3568021 h 6858000"/>
              <a:gd name="connsiteX129" fmla="*/ 6914914 w 7918980"/>
              <a:gd name="connsiteY129" fmla="*/ 3569719 h 6858000"/>
              <a:gd name="connsiteX130" fmla="*/ 6912342 w 7918980"/>
              <a:gd name="connsiteY130" fmla="*/ 3586412 h 6858000"/>
              <a:gd name="connsiteX131" fmla="*/ 6915338 w 7918980"/>
              <a:gd name="connsiteY131" fmla="*/ 3597336 h 6858000"/>
              <a:gd name="connsiteX132" fmla="*/ 6907234 w 7918980"/>
              <a:gd name="connsiteY132" fmla="*/ 3606007 h 6858000"/>
              <a:gd name="connsiteX133" fmla="*/ 6907261 w 7918980"/>
              <a:gd name="connsiteY133" fmla="*/ 3641228 h 6858000"/>
              <a:gd name="connsiteX134" fmla="*/ 6914828 w 7918980"/>
              <a:gd name="connsiteY134" fmla="*/ 3653088 h 6858000"/>
              <a:gd name="connsiteX135" fmla="*/ 6920416 w 7918980"/>
              <a:gd name="connsiteY135" fmla="*/ 3664114 h 6858000"/>
              <a:gd name="connsiteX136" fmla="*/ 6920498 w 7918980"/>
              <a:gd name="connsiteY136" fmla="*/ 3665569 h 6858000"/>
              <a:gd name="connsiteX137" fmla="*/ 6922809 w 7918980"/>
              <a:gd name="connsiteY137" fmla="*/ 3707357 h 6858000"/>
              <a:gd name="connsiteX138" fmla="*/ 6937676 w 7918980"/>
              <a:gd name="connsiteY138" fmla="*/ 3778166 h 6858000"/>
              <a:gd name="connsiteX139" fmla="*/ 6958359 w 7918980"/>
              <a:gd name="connsiteY139" fmla="*/ 3878222 h 6858000"/>
              <a:gd name="connsiteX140" fmla="*/ 6953118 w 7918980"/>
              <a:gd name="connsiteY140" fmla="*/ 4048117 h 6858000"/>
              <a:gd name="connsiteX141" fmla="*/ 6913020 w 7918980"/>
              <a:gd name="connsiteY141" fmla="*/ 4219510 h 6858000"/>
              <a:gd name="connsiteX142" fmla="*/ 6915792 w 7918980"/>
              <a:gd name="connsiteY142" fmla="*/ 4411258 h 6858000"/>
              <a:gd name="connsiteX143" fmla="*/ 6907579 w 7918980"/>
              <a:gd name="connsiteY143" fmla="*/ 4488531 h 6858000"/>
              <a:gd name="connsiteX144" fmla="*/ 6907052 w 7918980"/>
              <a:gd name="connsiteY144" fmla="*/ 4539168 h 6858000"/>
              <a:gd name="connsiteX145" fmla="*/ 6891916 w 7918980"/>
              <a:gd name="connsiteY145" fmla="*/ 4625153 h 6858000"/>
              <a:gd name="connsiteX146" fmla="*/ 6882094 w 7918980"/>
              <a:gd name="connsiteY146" fmla="*/ 4733115 h 6858000"/>
              <a:gd name="connsiteX147" fmla="*/ 6860189 w 7918980"/>
              <a:gd name="connsiteY147" fmla="*/ 4844323 h 6858000"/>
              <a:gd name="connsiteX148" fmla="*/ 6843618 w 7918980"/>
              <a:gd name="connsiteY148" fmla="*/ 4877992 h 6858000"/>
              <a:gd name="connsiteX149" fmla="*/ 6829393 w 7918980"/>
              <a:gd name="connsiteY149" fmla="*/ 4925805 h 6858000"/>
              <a:gd name="connsiteX150" fmla="*/ 6794017 w 7918980"/>
              <a:gd name="connsiteY150" fmla="*/ 5009272 h 6858000"/>
              <a:gd name="connsiteX151" fmla="*/ 6786085 w 7918980"/>
              <a:gd name="connsiteY151" fmla="*/ 5111369 h 6858000"/>
              <a:gd name="connsiteX152" fmla="*/ 6799321 w 7918980"/>
              <a:gd name="connsiteY152" fmla="*/ 5210876 h 6858000"/>
              <a:gd name="connsiteX153" fmla="*/ 6803597 w 7918980"/>
              <a:gd name="connsiteY153" fmla="*/ 5269726 h 6858000"/>
              <a:gd name="connsiteX154" fmla="*/ 6820713 w 7918980"/>
              <a:gd name="connsiteY154" fmla="*/ 5464225 h 6858000"/>
              <a:gd name="connsiteX155" fmla="*/ 6824380 w 7918980"/>
              <a:gd name="connsiteY155" fmla="*/ 5594585 h 6858000"/>
              <a:gd name="connsiteX156" fmla="*/ 6806680 w 7918980"/>
              <a:gd name="connsiteY156" fmla="*/ 5667896 h 6858000"/>
              <a:gd name="connsiteX157" fmla="*/ 6791486 w 7918980"/>
              <a:gd name="connsiteY157" fmla="*/ 5769225 h 6858000"/>
              <a:gd name="connsiteX158" fmla="*/ 6792745 w 7918980"/>
              <a:gd name="connsiteY158" fmla="*/ 5823324 h 6858000"/>
              <a:gd name="connsiteX159" fmla="*/ 6789109 w 7918980"/>
              <a:gd name="connsiteY159" fmla="*/ 5862699 h 6858000"/>
              <a:gd name="connsiteX160" fmla="*/ 6793675 w 7918980"/>
              <a:gd name="connsiteY160" fmla="*/ 5906467 h 6858000"/>
              <a:gd name="connsiteX161" fmla="*/ 6814548 w 7918980"/>
              <a:gd name="connsiteY161" fmla="*/ 5939847 h 6858000"/>
              <a:gd name="connsiteX162" fmla="*/ 6809795 w 7918980"/>
              <a:gd name="connsiteY162" fmla="*/ 5973994 h 6858000"/>
              <a:gd name="connsiteX163" fmla="*/ 6810756 w 7918980"/>
              <a:gd name="connsiteY163" fmla="*/ 6089693 h 6858000"/>
              <a:gd name="connsiteX164" fmla="*/ 6814601 w 7918980"/>
              <a:gd name="connsiteY164" fmla="*/ 6224938 h 6858000"/>
              <a:gd name="connsiteX165" fmla="*/ 6840137 w 7918980"/>
              <a:gd name="connsiteY165" fmla="*/ 6370251 h 6858000"/>
              <a:gd name="connsiteX166" fmla="*/ 6863777 w 7918980"/>
              <a:gd name="connsiteY166" fmla="*/ 6541313 h 6858000"/>
              <a:gd name="connsiteX167" fmla="*/ 6868355 w 7918980"/>
              <a:gd name="connsiteY167" fmla="*/ 6640957 h 6858000"/>
              <a:gd name="connsiteX168" fmla="*/ 6881422 w 7918980"/>
              <a:gd name="connsiteY168" fmla="*/ 6705297 h 6858000"/>
              <a:gd name="connsiteX169" fmla="*/ 6894105 w 7918980"/>
              <a:gd name="connsiteY169" fmla="*/ 6759582 h 6858000"/>
              <a:gd name="connsiteX170" fmla="*/ 6892152 w 7918980"/>
              <a:gd name="connsiteY170" fmla="*/ 6817746 h 6858000"/>
              <a:gd name="connsiteX171" fmla="*/ 6895302 w 7918980"/>
              <a:gd name="connsiteY171" fmla="*/ 6843646 h 6858000"/>
              <a:gd name="connsiteX172" fmla="*/ 6914368 w 7918980"/>
              <a:gd name="connsiteY172" fmla="*/ 6857998 h 6858000"/>
              <a:gd name="connsiteX173" fmla="*/ 7549620 w 7918980"/>
              <a:gd name="connsiteY173" fmla="*/ 6857998 h 6858000"/>
              <a:gd name="connsiteX174" fmla="*/ 7918980 w 7918980"/>
              <a:gd name="connsiteY174" fmla="*/ 6857998 h 6858000"/>
              <a:gd name="connsiteX175" fmla="*/ 7918980 w 7918980"/>
              <a:gd name="connsiteY175" fmla="*/ 6858000 h 6858000"/>
              <a:gd name="connsiteX176" fmla="*/ 7549620 w 7918980"/>
              <a:gd name="connsiteY176" fmla="*/ 6858000 h 6858000"/>
              <a:gd name="connsiteX177" fmla="*/ 6658851 w 7918980"/>
              <a:gd name="connsiteY177" fmla="*/ 6858000 h 6858000"/>
              <a:gd name="connsiteX178" fmla="*/ 2092387 w 7918980"/>
              <a:gd name="connsiteY178" fmla="*/ 6858000 h 6858000"/>
              <a:gd name="connsiteX179" fmla="*/ 1822980 w 7918980"/>
              <a:gd name="connsiteY179" fmla="*/ 6858000 h 6858000"/>
              <a:gd name="connsiteX180" fmla="*/ 727500 w 7918980"/>
              <a:gd name="connsiteY180" fmla="*/ 6858000 h 6858000"/>
              <a:gd name="connsiteX181" fmla="*/ 504457 w 7918980"/>
              <a:gd name="connsiteY181" fmla="*/ 6858000 h 6858000"/>
              <a:gd name="connsiteX182" fmla="*/ 0 w 7918980"/>
              <a:gd name="connsiteY182" fmla="*/ 6858000 h 6858000"/>
              <a:gd name="connsiteX0" fmla="*/ 0 w 7918980"/>
              <a:gd name="connsiteY0" fmla="*/ 0 h 6858000"/>
              <a:gd name="connsiteX1" fmla="*/ 504457 w 7918980"/>
              <a:gd name="connsiteY1" fmla="*/ 0 h 6858000"/>
              <a:gd name="connsiteX2" fmla="*/ 727500 w 7918980"/>
              <a:gd name="connsiteY2" fmla="*/ 0 h 6858000"/>
              <a:gd name="connsiteX3" fmla="*/ 1822980 w 7918980"/>
              <a:gd name="connsiteY3" fmla="*/ 0 h 6858000"/>
              <a:gd name="connsiteX4" fmla="*/ 2092387 w 7918980"/>
              <a:gd name="connsiteY4" fmla="*/ 0 h 6858000"/>
              <a:gd name="connsiteX5" fmla="*/ 7076514 w 7918980"/>
              <a:gd name="connsiteY5" fmla="*/ 0 h 6858000"/>
              <a:gd name="connsiteX6" fmla="*/ 7264525 w 7918980"/>
              <a:gd name="connsiteY6" fmla="*/ 0 h 6858000"/>
              <a:gd name="connsiteX7" fmla="*/ 7390497 w 7918980"/>
              <a:gd name="connsiteY7" fmla="*/ 0 h 6858000"/>
              <a:gd name="connsiteX8" fmla="*/ 7389918 w 7918980"/>
              <a:gd name="connsiteY8" fmla="*/ 1705 h 6858000"/>
              <a:gd name="connsiteX9" fmla="*/ 7374574 w 7918980"/>
              <a:gd name="connsiteY9" fmla="*/ 17287 h 6858000"/>
              <a:gd name="connsiteX10" fmla="*/ 7368621 w 7918980"/>
              <a:gd name="connsiteY10" fmla="*/ 130336 h 6858000"/>
              <a:gd name="connsiteX11" fmla="*/ 7361269 w 7918980"/>
              <a:gd name="connsiteY11" fmla="*/ 187093 h 6858000"/>
              <a:gd name="connsiteX12" fmla="*/ 7368770 w 7918980"/>
              <a:gd name="connsiteY12" fmla="*/ 265704 h 6858000"/>
              <a:gd name="connsiteX13" fmla="*/ 7365293 w 7918980"/>
              <a:gd name="connsiteY13" fmla="*/ 354566 h 6858000"/>
              <a:gd name="connsiteX14" fmla="*/ 7347106 w 7918980"/>
              <a:gd name="connsiteY14" fmla="*/ 472000 h 6858000"/>
              <a:gd name="connsiteX15" fmla="*/ 7345150 w 7918980"/>
              <a:gd name="connsiteY15" fmla="*/ 473782 h 6858000"/>
              <a:gd name="connsiteX16" fmla="*/ 7344778 w 7918980"/>
              <a:gd name="connsiteY16" fmla="*/ 491380 h 6858000"/>
              <a:gd name="connsiteX17" fmla="*/ 7359399 w 7918980"/>
              <a:gd name="connsiteY17" fmla="*/ 531675 h 6858000"/>
              <a:gd name="connsiteX18" fmla="*/ 7356415 w 7918980"/>
              <a:gd name="connsiteY18" fmla="*/ 536015 h 6858000"/>
              <a:gd name="connsiteX19" fmla="*/ 7361068 w 7918980"/>
              <a:gd name="connsiteY19" fmla="*/ 572092 h 6858000"/>
              <a:gd name="connsiteX20" fmla="*/ 7359041 w 7918980"/>
              <a:gd name="connsiteY20" fmla="*/ 572511 h 6858000"/>
              <a:gd name="connsiteX21" fmla="*/ 7351198 w 7918980"/>
              <a:gd name="connsiteY21" fmla="*/ 582332 h 6858000"/>
              <a:gd name="connsiteX22" fmla="*/ 7340991 w 7918980"/>
              <a:gd name="connsiteY22" fmla="*/ 601285 h 6858000"/>
              <a:gd name="connsiteX23" fmla="*/ 7296154 w 7918980"/>
              <a:gd name="connsiteY23" fmla="*/ 681608 h 6858000"/>
              <a:gd name="connsiteX24" fmla="*/ 7295943 w 7918980"/>
              <a:gd name="connsiteY24" fmla="*/ 689151 h 6858000"/>
              <a:gd name="connsiteX25" fmla="*/ 7295465 w 7918980"/>
              <a:gd name="connsiteY25" fmla="*/ 689289 h 6858000"/>
              <a:gd name="connsiteX26" fmla="*/ 7294306 w 7918980"/>
              <a:gd name="connsiteY26" fmla="*/ 697222 h 6858000"/>
              <a:gd name="connsiteX27" fmla="*/ 7295144 w 7918980"/>
              <a:gd name="connsiteY27" fmla="*/ 717531 h 6858000"/>
              <a:gd name="connsiteX28" fmla="*/ 7291871 w 7918980"/>
              <a:gd name="connsiteY28" fmla="*/ 722494 h 6858000"/>
              <a:gd name="connsiteX29" fmla="*/ 7286061 w 7918980"/>
              <a:gd name="connsiteY29" fmla="*/ 724368 h 6858000"/>
              <a:gd name="connsiteX30" fmla="*/ 7269961 w 7918980"/>
              <a:gd name="connsiteY30" fmla="*/ 752692 h 6858000"/>
              <a:gd name="connsiteX31" fmla="*/ 7240170 w 7918980"/>
              <a:gd name="connsiteY31" fmla="*/ 816346 h 6858000"/>
              <a:gd name="connsiteX32" fmla="*/ 7211938 w 7918980"/>
              <a:gd name="connsiteY32" fmla="*/ 889417 h 6858000"/>
              <a:gd name="connsiteX33" fmla="*/ 7130024 w 7918980"/>
              <a:gd name="connsiteY33" fmla="*/ 1063288 h 6858000"/>
              <a:gd name="connsiteX34" fmla="*/ 7126817 w 7918980"/>
              <a:gd name="connsiteY34" fmla="*/ 1157176 h 6858000"/>
              <a:gd name="connsiteX35" fmla="*/ 7109474 w 7918980"/>
              <a:gd name="connsiteY35" fmla="*/ 1210776 h 6858000"/>
              <a:gd name="connsiteX36" fmla="*/ 7105443 w 7918980"/>
              <a:gd name="connsiteY36" fmla="*/ 1301993 h 6858000"/>
              <a:gd name="connsiteX37" fmla="*/ 7075215 w 7918980"/>
              <a:gd name="connsiteY37" fmla="*/ 1360879 h 6858000"/>
              <a:gd name="connsiteX38" fmla="*/ 7067477 w 7918980"/>
              <a:gd name="connsiteY38" fmla="*/ 1404045 h 6858000"/>
              <a:gd name="connsiteX39" fmla="*/ 7046803 w 7918980"/>
              <a:gd name="connsiteY39" fmla="*/ 1429568 h 6858000"/>
              <a:gd name="connsiteX40" fmla="*/ 7047831 w 7918980"/>
              <a:gd name="connsiteY40" fmla="*/ 1430305 h 6858000"/>
              <a:gd name="connsiteX41" fmla="*/ 7035374 w 7918980"/>
              <a:gd name="connsiteY41" fmla="*/ 1463304 h 6858000"/>
              <a:gd name="connsiteX42" fmla="*/ 7032938 w 7918980"/>
              <a:gd name="connsiteY42" fmla="*/ 1514846 h 6858000"/>
              <a:gd name="connsiteX43" fmla="*/ 7029397 w 7918980"/>
              <a:gd name="connsiteY43" fmla="*/ 1519731 h 6858000"/>
              <a:gd name="connsiteX44" fmla="*/ 7029620 w 7918980"/>
              <a:gd name="connsiteY44" fmla="*/ 1519929 h 6858000"/>
              <a:gd name="connsiteX45" fmla="*/ 7030612 w 7918980"/>
              <a:gd name="connsiteY45" fmla="*/ 1546022 h 6858000"/>
              <a:gd name="connsiteX46" fmla="*/ 7035010 w 7918980"/>
              <a:gd name="connsiteY46" fmla="*/ 1578752 h 6858000"/>
              <a:gd name="connsiteX47" fmla="*/ 7026513 w 7918980"/>
              <a:gd name="connsiteY47" fmla="*/ 1647555 h 6858000"/>
              <a:gd name="connsiteX48" fmla="*/ 7013857 w 7918980"/>
              <a:gd name="connsiteY48" fmla="*/ 1715685 h 6858000"/>
              <a:gd name="connsiteX49" fmla="*/ 7007215 w 7918980"/>
              <a:gd name="connsiteY49" fmla="*/ 1740358 h 6858000"/>
              <a:gd name="connsiteX50" fmla="*/ 7004455 w 7918980"/>
              <a:gd name="connsiteY50" fmla="*/ 1784314 h 6858000"/>
              <a:gd name="connsiteX51" fmla="*/ 7008825 w 7918980"/>
              <a:gd name="connsiteY51" fmla="*/ 1804434 h 6858000"/>
              <a:gd name="connsiteX52" fmla="*/ 7008048 w 7918980"/>
              <a:gd name="connsiteY52" fmla="*/ 1805316 h 6858000"/>
              <a:gd name="connsiteX53" fmla="*/ 7011573 w 7918980"/>
              <a:gd name="connsiteY53" fmla="*/ 1807109 h 6858000"/>
              <a:gd name="connsiteX54" fmla="*/ 7008900 w 7918980"/>
              <a:gd name="connsiteY54" fmla="*/ 1821003 h 6858000"/>
              <a:gd name="connsiteX55" fmla="*/ 7006523 w 7918980"/>
              <a:gd name="connsiteY55" fmla="*/ 1824832 h 6858000"/>
              <a:gd name="connsiteX56" fmla="*/ 7005215 w 7918980"/>
              <a:gd name="connsiteY56" fmla="*/ 1830429 h 6858000"/>
              <a:gd name="connsiteX57" fmla="*/ 7005505 w 7918980"/>
              <a:gd name="connsiteY57" fmla="*/ 1830569 h 6858000"/>
              <a:gd name="connsiteX58" fmla="*/ 7003643 w 7918980"/>
              <a:gd name="connsiteY58" fmla="*/ 1835810 h 6858000"/>
              <a:gd name="connsiteX59" fmla="*/ 6990432 w 7918980"/>
              <a:gd name="connsiteY59" fmla="*/ 1861483 h 6858000"/>
              <a:gd name="connsiteX60" fmla="*/ 6997246 w 7918980"/>
              <a:gd name="connsiteY60" fmla="*/ 1892417 h 6858000"/>
              <a:gd name="connsiteX61" fmla="*/ 7012242 w 7918980"/>
              <a:gd name="connsiteY61" fmla="*/ 1895114 h 6858000"/>
              <a:gd name="connsiteX62" fmla="*/ 7010080 w 7918980"/>
              <a:gd name="connsiteY62" fmla="*/ 1899379 h 6858000"/>
              <a:gd name="connsiteX63" fmla="*/ 7003451 w 7918980"/>
              <a:gd name="connsiteY63" fmla="*/ 1907867 h 6858000"/>
              <a:gd name="connsiteX64" fmla="*/ 7004341 w 7918980"/>
              <a:gd name="connsiteY64" fmla="*/ 1910265 h 6858000"/>
              <a:gd name="connsiteX65" fmla="*/ 7001248 w 7918980"/>
              <a:gd name="connsiteY65" fmla="*/ 1935584 h 6858000"/>
              <a:gd name="connsiteX66" fmla="*/ 7006599 w 7918980"/>
              <a:gd name="connsiteY66" fmla="*/ 1942021 h 6858000"/>
              <a:gd name="connsiteX67" fmla="*/ 7007460 w 7918980"/>
              <a:gd name="connsiteY67" fmla="*/ 1945112 h 6858000"/>
              <a:gd name="connsiteX68" fmla="*/ 6995756 w 7918980"/>
              <a:gd name="connsiteY68" fmla="*/ 1961162 h 6858000"/>
              <a:gd name="connsiteX69" fmla="*/ 6949577 w 7918980"/>
              <a:gd name="connsiteY69" fmla="*/ 2024270 h 6858000"/>
              <a:gd name="connsiteX70" fmla="*/ 6942508 w 7918980"/>
              <a:gd name="connsiteY70" fmla="*/ 2107942 h 6858000"/>
              <a:gd name="connsiteX71" fmla="*/ 6933336 w 7918980"/>
              <a:gd name="connsiteY71" fmla="*/ 2193455 h 6858000"/>
              <a:gd name="connsiteX72" fmla="*/ 6927972 w 7918980"/>
              <a:gd name="connsiteY72" fmla="*/ 2260088 h 6858000"/>
              <a:gd name="connsiteX73" fmla="*/ 6909058 w 7918980"/>
              <a:gd name="connsiteY73" fmla="*/ 2296008 h 6858000"/>
              <a:gd name="connsiteX74" fmla="*/ 6901810 w 7918980"/>
              <a:gd name="connsiteY74" fmla="*/ 2305564 h 6858000"/>
              <a:gd name="connsiteX75" fmla="*/ 6904482 w 7918980"/>
              <a:gd name="connsiteY75" fmla="*/ 2320214 h 6858000"/>
              <a:gd name="connsiteX76" fmla="*/ 6891885 w 7918980"/>
              <a:gd name="connsiteY76" fmla="*/ 2417011 h 6858000"/>
              <a:gd name="connsiteX77" fmla="*/ 6884970 w 7918980"/>
              <a:gd name="connsiteY77" fmla="*/ 2454207 h 6858000"/>
              <a:gd name="connsiteX78" fmla="*/ 6882954 w 7918980"/>
              <a:gd name="connsiteY78" fmla="*/ 2487203 h 6858000"/>
              <a:gd name="connsiteX79" fmla="*/ 6871484 w 7918980"/>
              <a:gd name="connsiteY79" fmla="*/ 2512282 h 6858000"/>
              <a:gd name="connsiteX80" fmla="*/ 6872496 w 7918980"/>
              <a:gd name="connsiteY80" fmla="*/ 2514318 h 6858000"/>
              <a:gd name="connsiteX81" fmla="*/ 6898111 w 7918980"/>
              <a:gd name="connsiteY81" fmla="*/ 2574334 h 6858000"/>
              <a:gd name="connsiteX82" fmla="*/ 6897017 w 7918980"/>
              <a:gd name="connsiteY82" fmla="*/ 2579877 h 6858000"/>
              <a:gd name="connsiteX83" fmla="*/ 6897171 w 7918980"/>
              <a:gd name="connsiteY83" fmla="*/ 2608928 h 6858000"/>
              <a:gd name="connsiteX84" fmla="*/ 6896584 w 7918980"/>
              <a:gd name="connsiteY84" fmla="*/ 2613111 h 6858000"/>
              <a:gd name="connsiteX85" fmla="*/ 6888164 w 7918980"/>
              <a:gd name="connsiteY85" fmla="*/ 2621996 h 6858000"/>
              <a:gd name="connsiteX86" fmla="*/ 6890652 w 7918980"/>
              <a:gd name="connsiteY86" fmla="*/ 2634265 h 6858000"/>
              <a:gd name="connsiteX87" fmla="*/ 6882034 w 7918980"/>
              <a:gd name="connsiteY87" fmla="*/ 2647237 h 6858000"/>
              <a:gd name="connsiteX88" fmla="*/ 6888195 w 7918980"/>
              <a:gd name="connsiteY88" fmla="*/ 2650786 h 6858000"/>
              <a:gd name="connsiteX89" fmla="*/ 6894052 w 7918980"/>
              <a:gd name="connsiteY89" fmla="*/ 2661993 h 6858000"/>
              <a:gd name="connsiteX90" fmla="*/ 6885953 w 7918980"/>
              <a:gd name="connsiteY90" fmla="*/ 2670949 h 6858000"/>
              <a:gd name="connsiteX91" fmla="*/ 6880156 w 7918980"/>
              <a:gd name="connsiteY91" fmla="*/ 2690255 h 6858000"/>
              <a:gd name="connsiteX92" fmla="*/ 6881009 w 7918980"/>
              <a:gd name="connsiteY92" fmla="*/ 2695683 h 6858000"/>
              <a:gd name="connsiteX93" fmla="*/ 6870001 w 7918980"/>
              <a:gd name="connsiteY93" fmla="*/ 2713964 h 6858000"/>
              <a:gd name="connsiteX94" fmla="*/ 6864441 w 7918980"/>
              <a:gd name="connsiteY94" fmla="*/ 2730175 h 6858000"/>
              <a:gd name="connsiteX95" fmla="*/ 6875107 w 7918980"/>
              <a:gd name="connsiteY95" fmla="*/ 2763497 h 6858000"/>
              <a:gd name="connsiteX96" fmla="*/ 6837349 w 7918980"/>
              <a:gd name="connsiteY96" fmla="*/ 3051539 h 6858000"/>
              <a:gd name="connsiteX97" fmla="*/ 6835698 w 7918980"/>
              <a:gd name="connsiteY97" fmla="*/ 3060333 h 6858000"/>
              <a:gd name="connsiteX98" fmla="*/ 6837785 w 7918980"/>
              <a:gd name="connsiteY98" fmla="*/ 3065434 h 6858000"/>
              <a:gd name="connsiteX99" fmla="*/ 6834476 w 7918980"/>
              <a:gd name="connsiteY99" fmla="*/ 3066836 h 6858000"/>
              <a:gd name="connsiteX100" fmla="*/ 6831096 w 7918980"/>
              <a:gd name="connsiteY100" fmla="*/ 3084834 h 6858000"/>
              <a:gd name="connsiteX101" fmla="*/ 6831305 w 7918980"/>
              <a:gd name="connsiteY101" fmla="*/ 3097259 h 6858000"/>
              <a:gd name="connsiteX102" fmla="*/ 6828050 w 7918980"/>
              <a:gd name="connsiteY102" fmla="*/ 3101053 h 6858000"/>
              <a:gd name="connsiteX103" fmla="*/ 6827093 w 7918980"/>
              <a:gd name="connsiteY103" fmla="*/ 3106151 h 6858000"/>
              <a:gd name="connsiteX104" fmla="*/ 6833251 w 7918980"/>
              <a:gd name="connsiteY104" fmla="*/ 3116747 h 6858000"/>
              <a:gd name="connsiteX105" fmla="*/ 6825921 w 7918980"/>
              <a:gd name="connsiteY105" fmla="*/ 3151828 h 6858000"/>
              <a:gd name="connsiteX106" fmla="*/ 6825863 w 7918980"/>
              <a:gd name="connsiteY106" fmla="*/ 3180546 h 6858000"/>
              <a:gd name="connsiteX107" fmla="*/ 6839691 w 7918980"/>
              <a:gd name="connsiteY107" fmla="*/ 3258677 h 6858000"/>
              <a:gd name="connsiteX108" fmla="*/ 6840898 w 7918980"/>
              <a:gd name="connsiteY108" fmla="*/ 3262610 h 6858000"/>
              <a:gd name="connsiteX109" fmla="*/ 6834652 w 7918980"/>
              <a:gd name="connsiteY109" fmla="*/ 3277179 h 6858000"/>
              <a:gd name="connsiteX110" fmla="*/ 6832324 w 7918980"/>
              <a:gd name="connsiteY110" fmla="*/ 3278130 h 6858000"/>
              <a:gd name="connsiteX111" fmla="*/ 6849750 w 7918980"/>
              <a:gd name="connsiteY111" fmla="*/ 3325671 h 6858000"/>
              <a:gd name="connsiteX112" fmla="*/ 6847551 w 7918980"/>
              <a:gd name="connsiteY112" fmla="*/ 3332072 h 6858000"/>
              <a:gd name="connsiteX113" fmla="*/ 6864685 w 7918980"/>
              <a:gd name="connsiteY113" fmla="*/ 3362948 h 6858000"/>
              <a:gd name="connsiteX114" fmla="*/ 6870457 w 7918980"/>
              <a:gd name="connsiteY114" fmla="*/ 3378959 h 6858000"/>
              <a:gd name="connsiteX115" fmla="*/ 6883738 w 7918980"/>
              <a:gd name="connsiteY115" fmla="*/ 3407057 h 6858000"/>
              <a:gd name="connsiteX116" fmla="*/ 6881948 w 7918980"/>
              <a:gd name="connsiteY116" fmla="*/ 3409825 h 6858000"/>
              <a:gd name="connsiteX117" fmla="*/ 6885647 w 7918980"/>
              <a:gd name="connsiteY117" fmla="*/ 3415218 h 6858000"/>
              <a:gd name="connsiteX118" fmla="*/ 6883908 w 7918980"/>
              <a:gd name="connsiteY118" fmla="*/ 3419880 h 6858000"/>
              <a:gd name="connsiteX119" fmla="*/ 6885903 w 7918980"/>
              <a:gd name="connsiteY119" fmla="*/ 3424545 h 6858000"/>
              <a:gd name="connsiteX120" fmla="*/ 6887603 w 7918980"/>
              <a:gd name="connsiteY120" fmla="*/ 3476412 h 6858000"/>
              <a:gd name="connsiteX121" fmla="*/ 6892664 w 7918980"/>
              <a:gd name="connsiteY121" fmla="*/ 3486850 h 6858000"/>
              <a:gd name="connsiteX122" fmla="*/ 6886319 w 7918980"/>
              <a:gd name="connsiteY122" fmla="*/ 3496391 h 6858000"/>
              <a:gd name="connsiteX123" fmla="*/ 6893119 w 7918980"/>
              <a:gd name="connsiteY123" fmla="*/ 3531201 h 6858000"/>
              <a:gd name="connsiteX124" fmla="*/ 6902876 w 7918980"/>
              <a:gd name="connsiteY124" fmla="*/ 3542019 h 6858000"/>
              <a:gd name="connsiteX125" fmla="*/ 6910520 w 7918980"/>
              <a:gd name="connsiteY125" fmla="*/ 3552249 h 6858000"/>
              <a:gd name="connsiteX126" fmla="*/ 6910882 w 7918980"/>
              <a:gd name="connsiteY126" fmla="*/ 3553678 h 6858000"/>
              <a:gd name="connsiteX127" fmla="*/ 6914489 w 7918980"/>
              <a:gd name="connsiteY127" fmla="*/ 3568021 h 6858000"/>
              <a:gd name="connsiteX128" fmla="*/ 6914914 w 7918980"/>
              <a:gd name="connsiteY128" fmla="*/ 3569719 h 6858000"/>
              <a:gd name="connsiteX129" fmla="*/ 6912342 w 7918980"/>
              <a:gd name="connsiteY129" fmla="*/ 3586412 h 6858000"/>
              <a:gd name="connsiteX130" fmla="*/ 6915338 w 7918980"/>
              <a:gd name="connsiteY130" fmla="*/ 3597336 h 6858000"/>
              <a:gd name="connsiteX131" fmla="*/ 6907234 w 7918980"/>
              <a:gd name="connsiteY131" fmla="*/ 3606007 h 6858000"/>
              <a:gd name="connsiteX132" fmla="*/ 6907261 w 7918980"/>
              <a:gd name="connsiteY132" fmla="*/ 3641228 h 6858000"/>
              <a:gd name="connsiteX133" fmla="*/ 6914828 w 7918980"/>
              <a:gd name="connsiteY133" fmla="*/ 3653088 h 6858000"/>
              <a:gd name="connsiteX134" fmla="*/ 6920416 w 7918980"/>
              <a:gd name="connsiteY134" fmla="*/ 3664114 h 6858000"/>
              <a:gd name="connsiteX135" fmla="*/ 6920498 w 7918980"/>
              <a:gd name="connsiteY135" fmla="*/ 3665569 h 6858000"/>
              <a:gd name="connsiteX136" fmla="*/ 6922809 w 7918980"/>
              <a:gd name="connsiteY136" fmla="*/ 3707357 h 6858000"/>
              <a:gd name="connsiteX137" fmla="*/ 6937676 w 7918980"/>
              <a:gd name="connsiteY137" fmla="*/ 3778166 h 6858000"/>
              <a:gd name="connsiteX138" fmla="*/ 6958359 w 7918980"/>
              <a:gd name="connsiteY138" fmla="*/ 3878222 h 6858000"/>
              <a:gd name="connsiteX139" fmla="*/ 6953118 w 7918980"/>
              <a:gd name="connsiteY139" fmla="*/ 4048117 h 6858000"/>
              <a:gd name="connsiteX140" fmla="*/ 6913020 w 7918980"/>
              <a:gd name="connsiteY140" fmla="*/ 4219510 h 6858000"/>
              <a:gd name="connsiteX141" fmla="*/ 6915792 w 7918980"/>
              <a:gd name="connsiteY141" fmla="*/ 4411258 h 6858000"/>
              <a:gd name="connsiteX142" fmla="*/ 6907579 w 7918980"/>
              <a:gd name="connsiteY142" fmla="*/ 4488531 h 6858000"/>
              <a:gd name="connsiteX143" fmla="*/ 6907052 w 7918980"/>
              <a:gd name="connsiteY143" fmla="*/ 4539168 h 6858000"/>
              <a:gd name="connsiteX144" fmla="*/ 6891916 w 7918980"/>
              <a:gd name="connsiteY144" fmla="*/ 4625153 h 6858000"/>
              <a:gd name="connsiteX145" fmla="*/ 6882094 w 7918980"/>
              <a:gd name="connsiteY145" fmla="*/ 4733115 h 6858000"/>
              <a:gd name="connsiteX146" fmla="*/ 6860189 w 7918980"/>
              <a:gd name="connsiteY146" fmla="*/ 4844323 h 6858000"/>
              <a:gd name="connsiteX147" fmla="*/ 6843618 w 7918980"/>
              <a:gd name="connsiteY147" fmla="*/ 4877992 h 6858000"/>
              <a:gd name="connsiteX148" fmla="*/ 6829393 w 7918980"/>
              <a:gd name="connsiteY148" fmla="*/ 4925805 h 6858000"/>
              <a:gd name="connsiteX149" fmla="*/ 6794017 w 7918980"/>
              <a:gd name="connsiteY149" fmla="*/ 5009272 h 6858000"/>
              <a:gd name="connsiteX150" fmla="*/ 6786085 w 7918980"/>
              <a:gd name="connsiteY150" fmla="*/ 5111369 h 6858000"/>
              <a:gd name="connsiteX151" fmla="*/ 6799321 w 7918980"/>
              <a:gd name="connsiteY151" fmla="*/ 5210876 h 6858000"/>
              <a:gd name="connsiteX152" fmla="*/ 6803597 w 7918980"/>
              <a:gd name="connsiteY152" fmla="*/ 5269726 h 6858000"/>
              <a:gd name="connsiteX153" fmla="*/ 6820713 w 7918980"/>
              <a:gd name="connsiteY153" fmla="*/ 5464225 h 6858000"/>
              <a:gd name="connsiteX154" fmla="*/ 6824380 w 7918980"/>
              <a:gd name="connsiteY154" fmla="*/ 5594585 h 6858000"/>
              <a:gd name="connsiteX155" fmla="*/ 6806680 w 7918980"/>
              <a:gd name="connsiteY155" fmla="*/ 5667896 h 6858000"/>
              <a:gd name="connsiteX156" fmla="*/ 6791486 w 7918980"/>
              <a:gd name="connsiteY156" fmla="*/ 5769225 h 6858000"/>
              <a:gd name="connsiteX157" fmla="*/ 6792745 w 7918980"/>
              <a:gd name="connsiteY157" fmla="*/ 5823324 h 6858000"/>
              <a:gd name="connsiteX158" fmla="*/ 6789109 w 7918980"/>
              <a:gd name="connsiteY158" fmla="*/ 5862699 h 6858000"/>
              <a:gd name="connsiteX159" fmla="*/ 6793675 w 7918980"/>
              <a:gd name="connsiteY159" fmla="*/ 5906467 h 6858000"/>
              <a:gd name="connsiteX160" fmla="*/ 6814548 w 7918980"/>
              <a:gd name="connsiteY160" fmla="*/ 5939847 h 6858000"/>
              <a:gd name="connsiteX161" fmla="*/ 6809795 w 7918980"/>
              <a:gd name="connsiteY161" fmla="*/ 5973994 h 6858000"/>
              <a:gd name="connsiteX162" fmla="*/ 6810756 w 7918980"/>
              <a:gd name="connsiteY162" fmla="*/ 6089693 h 6858000"/>
              <a:gd name="connsiteX163" fmla="*/ 6814601 w 7918980"/>
              <a:gd name="connsiteY163" fmla="*/ 6224938 h 6858000"/>
              <a:gd name="connsiteX164" fmla="*/ 6840137 w 7918980"/>
              <a:gd name="connsiteY164" fmla="*/ 6370251 h 6858000"/>
              <a:gd name="connsiteX165" fmla="*/ 6863777 w 7918980"/>
              <a:gd name="connsiteY165" fmla="*/ 6541313 h 6858000"/>
              <a:gd name="connsiteX166" fmla="*/ 6868355 w 7918980"/>
              <a:gd name="connsiteY166" fmla="*/ 6640957 h 6858000"/>
              <a:gd name="connsiteX167" fmla="*/ 6881422 w 7918980"/>
              <a:gd name="connsiteY167" fmla="*/ 6705297 h 6858000"/>
              <a:gd name="connsiteX168" fmla="*/ 6894105 w 7918980"/>
              <a:gd name="connsiteY168" fmla="*/ 6759582 h 6858000"/>
              <a:gd name="connsiteX169" fmla="*/ 6892152 w 7918980"/>
              <a:gd name="connsiteY169" fmla="*/ 6817746 h 6858000"/>
              <a:gd name="connsiteX170" fmla="*/ 6895302 w 7918980"/>
              <a:gd name="connsiteY170" fmla="*/ 6843646 h 6858000"/>
              <a:gd name="connsiteX171" fmla="*/ 6914368 w 7918980"/>
              <a:gd name="connsiteY171" fmla="*/ 6857998 h 6858000"/>
              <a:gd name="connsiteX172" fmla="*/ 7549620 w 7918980"/>
              <a:gd name="connsiteY172" fmla="*/ 6857998 h 6858000"/>
              <a:gd name="connsiteX173" fmla="*/ 7918980 w 7918980"/>
              <a:gd name="connsiteY173" fmla="*/ 6857998 h 6858000"/>
              <a:gd name="connsiteX174" fmla="*/ 7918980 w 7918980"/>
              <a:gd name="connsiteY174" fmla="*/ 6858000 h 6858000"/>
              <a:gd name="connsiteX175" fmla="*/ 7549620 w 7918980"/>
              <a:gd name="connsiteY175" fmla="*/ 6858000 h 6858000"/>
              <a:gd name="connsiteX176" fmla="*/ 6658851 w 7918980"/>
              <a:gd name="connsiteY176" fmla="*/ 6858000 h 6858000"/>
              <a:gd name="connsiteX177" fmla="*/ 2092387 w 7918980"/>
              <a:gd name="connsiteY177" fmla="*/ 6858000 h 6858000"/>
              <a:gd name="connsiteX178" fmla="*/ 1822980 w 7918980"/>
              <a:gd name="connsiteY178" fmla="*/ 6858000 h 6858000"/>
              <a:gd name="connsiteX179" fmla="*/ 727500 w 7918980"/>
              <a:gd name="connsiteY179" fmla="*/ 6858000 h 6858000"/>
              <a:gd name="connsiteX180" fmla="*/ 504457 w 7918980"/>
              <a:gd name="connsiteY180" fmla="*/ 6858000 h 6858000"/>
              <a:gd name="connsiteX181" fmla="*/ 0 w 7918980"/>
              <a:gd name="connsiteY181" fmla="*/ 6858000 h 6858000"/>
              <a:gd name="connsiteX182" fmla="*/ 0 w 7918980"/>
              <a:gd name="connsiteY182" fmla="*/ 0 h 6858000"/>
              <a:gd name="connsiteX0" fmla="*/ 0 w 7918980"/>
              <a:gd name="connsiteY0" fmla="*/ 0 h 6858000"/>
              <a:gd name="connsiteX1" fmla="*/ 504457 w 7918980"/>
              <a:gd name="connsiteY1" fmla="*/ 0 h 6858000"/>
              <a:gd name="connsiteX2" fmla="*/ 727500 w 7918980"/>
              <a:gd name="connsiteY2" fmla="*/ 0 h 6858000"/>
              <a:gd name="connsiteX3" fmla="*/ 1822980 w 7918980"/>
              <a:gd name="connsiteY3" fmla="*/ 0 h 6858000"/>
              <a:gd name="connsiteX4" fmla="*/ 2092387 w 7918980"/>
              <a:gd name="connsiteY4" fmla="*/ 0 h 6858000"/>
              <a:gd name="connsiteX5" fmla="*/ 7076514 w 7918980"/>
              <a:gd name="connsiteY5" fmla="*/ 0 h 6858000"/>
              <a:gd name="connsiteX6" fmla="*/ 7264525 w 7918980"/>
              <a:gd name="connsiteY6" fmla="*/ 0 h 6858000"/>
              <a:gd name="connsiteX7" fmla="*/ 7390497 w 7918980"/>
              <a:gd name="connsiteY7" fmla="*/ 0 h 6858000"/>
              <a:gd name="connsiteX8" fmla="*/ 7389918 w 7918980"/>
              <a:gd name="connsiteY8" fmla="*/ 1705 h 6858000"/>
              <a:gd name="connsiteX9" fmla="*/ 7374574 w 7918980"/>
              <a:gd name="connsiteY9" fmla="*/ 17287 h 6858000"/>
              <a:gd name="connsiteX10" fmla="*/ 7368621 w 7918980"/>
              <a:gd name="connsiteY10" fmla="*/ 130336 h 6858000"/>
              <a:gd name="connsiteX11" fmla="*/ 7361269 w 7918980"/>
              <a:gd name="connsiteY11" fmla="*/ 187093 h 6858000"/>
              <a:gd name="connsiteX12" fmla="*/ 7368770 w 7918980"/>
              <a:gd name="connsiteY12" fmla="*/ 265704 h 6858000"/>
              <a:gd name="connsiteX13" fmla="*/ 7365293 w 7918980"/>
              <a:gd name="connsiteY13" fmla="*/ 354566 h 6858000"/>
              <a:gd name="connsiteX14" fmla="*/ 7347106 w 7918980"/>
              <a:gd name="connsiteY14" fmla="*/ 472000 h 6858000"/>
              <a:gd name="connsiteX15" fmla="*/ 7345150 w 7918980"/>
              <a:gd name="connsiteY15" fmla="*/ 473782 h 6858000"/>
              <a:gd name="connsiteX16" fmla="*/ 7344778 w 7918980"/>
              <a:gd name="connsiteY16" fmla="*/ 491380 h 6858000"/>
              <a:gd name="connsiteX17" fmla="*/ 7359399 w 7918980"/>
              <a:gd name="connsiteY17" fmla="*/ 531675 h 6858000"/>
              <a:gd name="connsiteX18" fmla="*/ 7356415 w 7918980"/>
              <a:gd name="connsiteY18" fmla="*/ 536015 h 6858000"/>
              <a:gd name="connsiteX19" fmla="*/ 7361068 w 7918980"/>
              <a:gd name="connsiteY19" fmla="*/ 572092 h 6858000"/>
              <a:gd name="connsiteX20" fmla="*/ 7359041 w 7918980"/>
              <a:gd name="connsiteY20" fmla="*/ 572511 h 6858000"/>
              <a:gd name="connsiteX21" fmla="*/ 7351198 w 7918980"/>
              <a:gd name="connsiteY21" fmla="*/ 582332 h 6858000"/>
              <a:gd name="connsiteX22" fmla="*/ 7340991 w 7918980"/>
              <a:gd name="connsiteY22" fmla="*/ 601285 h 6858000"/>
              <a:gd name="connsiteX23" fmla="*/ 7296154 w 7918980"/>
              <a:gd name="connsiteY23" fmla="*/ 681608 h 6858000"/>
              <a:gd name="connsiteX24" fmla="*/ 7295943 w 7918980"/>
              <a:gd name="connsiteY24" fmla="*/ 689151 h 6858000"/>
              <a:gd name="connsiteX25" fmla="*/ 7295465 w 7918980"/>
              <a:gd name="connsiteY25" fmla="*/ 689289 h 6858000"/>
              <a:gd name="connsiteX26" fmla="*/ 7294306 w 7918980"/>
              <a:gd name="connsiteY26" fmla="*/ 697222 h 6858000"/>
              <a:gd name="connsiteX27" fmla="*/ 7295144 w 7918980"/>
              <a:gd name="connsiteY27" fmla="*/ 717531 h 6858000"/>
              <a:gd name="connsiteX28" fmla="*/ 7291871 w 7918980"/>
              <a:gd name="connsiteY28" fmla="*/ 722494 h 6858000"/>
              <a:gd name="connsiteX29" fmla="*/ 7286061 w 7918980"/>
              <a:gd name="connsiteY29" fmla="*/ 724368 h 6858000"/>
              <a:gd name="connsiteX30" fmla="*/ 7269961 w 7918980"/>
              <a:gd name="connsiteY30" fmla="*/ 752692 h 6858000"/>
              <a:gd name="connsiteX31" fmla="*/ 7240170 w 7918980"/>
              <a:gd name="connsiteY31" fmla="*/ 816346 h 6858000"/>
              <a:gd name="connsiteX32" fmla="*/ 7211938 w 7918980"/>
              <a:gd name="connsiteY32" fmla="*/ 889417 h 6858000"/>
              <a:gd name="connsiteX33" fmla="*/ 7130024 w 7918980"/>
              <a:gd name="connsiteY33" fmla="*/ 1063288 h 6858000"/>
              <a:gd name="connsiteX34" fmla="*/ 7126817 w 7918980"/>
              <a:gd name="connsiteY34" fmla="*/ 1157176 h 6858000"/>
              <a:gd name="connsiteX35" fmla="*/ 7109474 w 7918980"/>
              <a:gd name="connsiteY35" fmla="*/ 1210776 h 6858000"/>
              <a:gd name="connsiteX36" fmla="*/ 7105443 w 7918980"/>
              <a:gd name="connsiteY36" fmla="*/ 1301993 h 6858000"/>
              <a:gd name="connsiteX37" fmla="*/ 7075215 w 7918980"/>
              <a:gd name="connsiteY37" fmla="*/ 1360879 h 6858000"/>
              <a:gd name="connsiteX38" fmla="*/ 7067477 w 7918980"/>
              <a:gd name="connsiteY38" fmla="*/ 1404045 h 6858000"/>
              <a:gd name="connsiteX39" fmla="*/ 7046803 w 7918980"/>
              <a:gd name="connsiteY39" fmla="*/ 1429568 h 6858000"/>
              <a:gd name="connsiteX40" fmla="*/ 7047831 w 7918980"/>
              <a:gd name="connsiteY40" fmla="*/ 1430305 h 6858000"/>
              <a:gd name="connsiteX41" fmla="*/ 7035374 w 7918980"/>
              <a:gd name="connsiteY41" fmla="*/ 1463304 h 6858000"/>
              <a:gd name="connsiteX42" fmla="*/ 7032938 w 7918980"/>
              <a:gd name="connsiteY42" fmla="*/ 1514846 h 6858000"/>
              <a:gd name="connsiteX43" fmla="*/ 7029397 w 7918980"/>
              <a:gd name="connsiteY43" fmla="*/ 1519731 h 6858000"/>
              <a:gd name="connsiteX44" fmla="*/ 7029620 w 7918980"/>
              <a:gd name="connsiteY44" fmla="*/ 1519929 h 6858000"/>
              <a:gd name="connsiteX45" fmla="*/ 7030612 w 7918980"/>
              <a:gd name="connsiteY45" fmla="*/ 1546022 h 6858000"/>
              <a:gd name="connsiteX46" fmla="*/ 7035010 w 7918980"/>
              <a:gd name="connsiteY46" fmla="*/ 1578752 h 6858000"/>
              <a:gd name="connsiteX47" fmla="*/ 7026513 w 7918980"/>
              <a:gd name="connsiteY47" fmla="*/ 1647555 h 6858000"/>
              <a:gd name="connsiteX48" fmla="*/ 7013857 w 7918980"/>
              <a:gd name="connsiteY48" fmla="*/ 1715685 h 6858000"/>
              <a:gd name="connsiteX49" fmla="*/ 7007215 w 7918980"/>
              <a:gd name="connsiteY49" fmla="*/ 1740358 h 6858000"/>
              <a:gd name="connsiteX50" fmla="*/ 7004455 w 7918980"/>
              <a:gd name="connsiteY50" fmla="*/ 1784314 h 6858000"/>
              <a:gd name="connsiteX51" fmla="*/ 7008825 w 7918980"/>
              <a:gd name="connsiteY51" fmla="*/ 1804434 h 6858000"/>
              <a:gd name="connsiteX52" fmla="*/ 7008048 w 7918980"/>
              <a:gd name="connsiteY52" fmla="*/ 1805316 h 6858000"/>
              <a:gd name="connsiteX53" fmla="*/ 7011573 w 7918980"/>
              <a:gd name="connsiteY53" fmla="*/ 1807109 h 6858000"/>
              <a:gd name="connsiteX54" fmla="*/ 7008900 w 7918980"/>
              <a:gd name="connsiteY54" fmla="*/ 1821003 h 6858000"/>
              <a:gd name="connsiteX55" fmla="*/ 7006523 w 7918980"/>
              <a:gd name="connsiteY55" fmla="*/ 1824832 h 6858000"/>
              <a:gd name="connsiteX56" fmla="*/ 7005215 w 7918980"/>
              <a:gd name="connsiteY56" fmla="*/ 1830429 h 6858000"/>
              <a:gd name="connsiteX57" fmla="*/ 7005505 w 7918980"/>
              <a:gd name="connsiteY57" fmla="*/ 1830569 h 6858000"/>
              <a:gd name="connsiteX58" fmla="*/ 7003643 w 7918980"/>
              <a:gd name="connsiteY58" fmla="*/ 1835810 h 6858000"/>
              <a:gd name="connsiteX59" fmla="*/ 6990432 w 7918980"/>
              <a:gd name="connsiteY59" fmla="*/ 1861483 h 6858000"/>
              <a:gd name="connsiteX60" fmla="*/ 6997246 w 7918980"/>
              <a:gd name="connsiteY60" fmla="*/ 1892417 h 6858000"/>
              <a:gd name="connsiteX61" fmla="*/ 7012242 w 7918980"/>
              <a:gd name="connsiteY61" fmla="*/ 1895114 h 6858000"/>
              <a:gd name="connsiteX62" fmla="*/ 7010080 w 7918980"/>
              <a:gd name="connsiteY62" fmla="*/ 1899379 h 6858000"/>
              <a:gd name="connsiteX63" fmla="*/ 7003451 w 7918980"/>
              <a:gd name="connsiteY63" fmla="*/ 1907867 h 6858000"/>
              <a:gd name="connsiteX64" fmla="*/ 7004341 w 7918980"/>
              <a:gd name="connsiteY64" fmla="*/ 1910265 h 6858000"/>
              <a:gd name="connsiteX65" fmla="*/ 7001248 w 7918980"/>
              <a:gd name="connsiteY65" fmla="*/ 1935584 h 6858000"/>
              <a:gd name="connsiteX66" fmla="*/ 7006599 w 7918980"/>
              <a:gd name="connsiteY66" fmla="*/ 1942021 h 6858000"/>
              <a:gd name="connsiteX67" fmla="*/ 7007460 w 7918980"/>
              <a:gd name="connsiteY67" fmla="*/ 1945112 h 6858000"/>
              <a:gd name="connsiteX68" fmla="*/ 6949577 w 7918980"/>
              <a:gd name="connsiteY68" fmla="*/ 2024270 h 6858000"/>
              <a:gd name="connsiteX69" fmla="*/ 6942508 w 7918980"/>
              <a:gd name="connsiteY69" fmla="*/ 2107942 h 6858000"/>
              <a:gd name="connsiteX70" fmla="*/ 6933336 w 7918980"/>
              <a:gd name="connsiteY70" fmla="*/ 2193455 h 6858000"/>
              <a:gd name="connsiteX71" fmla="*/ 6927972 w 7918980"/>
              <a:gd name="connsiteY71" fmla="*/ 2260088 h 6858000"/>
              <a:gd name="connsiteX72" fmla="*/ 6909058 w 7918980"/>
              <a:gd name="connsiteY72" fmla="*/ 2296008 h 6858000"/>
              <a:gd name="connsiteX73" fmla="*/ 6901810 w 7918980"/>
              <a:gd name="connsiteY73" fmla="*/ 2305564 h 6858000"/>
              <a:gd name="connsiteX74" fmla="*/ 6904482 w 7918980"/>
              <a:gd name="connsiteY74" fmla="*/ 2320214 h 6858000"/>
              <a:gd name="connsiteX75" fmla="*/ 6891885 w 7918980"/>
              <a:gd name="connsiteY75" fmla="*/ 2417011 h 6858000"/>
              <a:gd name="connsiteX76" fmla="*/ 6884970 w 7918980"/>
              <a:gd name="connsiteY76" fmla="*/ 2454207 h 6858000"/>
              <a:gd name="connsiteX77" fmla="*/ 6882954 w 7918980"/>
              <a:gd name="connsiteY77" fmla="*/ 2487203 h 6858000"/>
              <a:gd name="connsiteX78" fmla="*/ 6871484 w 7918980"/>
              <a:gd name="connsiteY78" fmla="*/ 2512282 h 6858000"/>
              <a:gd name="connsiteX79" fmla="*/ 6872496 w 7918980"/>
              <a:gd name="connsiteY79" fmla="*/ 2514318 h 6858000"/>
              <a:gd name="connsiteX80" fmla="*/ 6898111 w 7918980"/>
              <a:gd name="connsiteY80" fmla="*/ 2574334 h 6858000"/>
              <a:gd name="connsiteX81" fmla="*/ 6897017 w 7918980"/>
              <a:gd name="connsiteY81" fmla="*/ 2579877 h 6858000"/>
              <a:gd name="connsiteX82" fmla="*/ 6897171 w 7918980"/>
              <a:gd name="connsiteY82" fmla="*/ 2608928 h 6858000"/>
              <a:gd name="connsiteX83" fmla="*/ 6896584 w 7918980"/>
              <a:gd name="connsiteY83" fmla="*/ 2613111 h 6858000"/>
              <a:gd name="connsiteX84" fmla="*/ 6888164 w 7918980"/>
              <a:gd name="connsiteY84" fmla="*/ 2621996 h 6858000"/>
              <a:gd name="connsiteX85" fmla="*/ 6890652 w 7918980"/>
              <a:gd name="connsiteY85" fmla="*/ 2634265 h 6858000"/>
              <a:gd name="connsiteX86" fmla="*/ 6882034 w 7918980"/>
              <a:gd name="connsiteY86" fmla="*/ 2647237 h 6858000"/>
              <a:gd name="connsiteX87" fmla="*/ 6888195 w 7918980"/>
              <a:gd name="connsiteY87" fmla="*/ 2650786 h 6858000"/>
              <a:gd name="connsiteX88" fmla="*/ 6894052 w 7918980"/>
              <a:gd name="connsiteY88" fmla="*/ 2661993 h 6858000"/>
              <a:gd name="connsiteX89" fmla="*/ 6885953 w 7918980"/>
              <a:gd name="connsiteY89" fmla="*/ 2670949 h 6858000"/>
              <a:gd name="connsiteX90" fmla="*/ 6880156 w 7918980"/>
              <a:gd name="connsiteY90" fmla="*/ 2690255 h 6858000"/>
              <a:gd name="connsiteX91" fmla="*/ 6881009 w 7918980"/>
              <a:gd name="connsiteY91" fmla="*/ 2695683 h 6858000"/>
              <a:gd name="connsiteX92" fmla="*/ 6870001 w 7918980"/>
              <a:gd name="connsiteY92" fmla="*/ 2713964 h 6858000"/>
              <a:gd name="connsiteX93" fmla="*/ 6864441 w 7918980"/>
              <a:gd name="connsiteY93" fmla="*/ 2730175 h 6858000"/>
              <a:gd name="connsiteX94" fmla="*/ 6875107 w 7918980"/>
              <a:gd name="connsiteY94" fmla="*/ 2763497 h 6858000"/>
              <a:gd name="connsiteX95" fmla="*/ 6837349 w 7918980"/>
              <a:gd name="connsiteY95" fmla="*/ 3051539 h 6858000"/>
              <a:gd name="connsiteX96" fmla="*/ 6835698 w 7918980"/>
              <a:gd name="connsiteY96" fmla="*/ 3060333 h 6858000"/>
              <a:gd name="connsiteX97" fmla="*/ 6837785 w 7918980"/>
              <a:gd name="connsiteY97" fmla="*/ 3065434 h 6858000"/>
              <a:gd name="connsiteX98" fmla="*/ 6834476 w 7918980"/>
              <a:gd name="connsiteY98" fmla="*/ 3066836 h 6858000"/>
              <a:gd name="connsiteX99" fmla="*/ 6831096 w 7918980"/>
              <a:gd name="connsiteY99" fmla="*/ 3084834 h 6858000"/>
              <a:gd name="connsiteX100" fmla="*/ 6831305 w 7918980"/>
              <a:gd name="connsiteY100" fmla="*/ 3097259 h 6858000"/>
              <a:gd name="connsiteX101" fmla="*/ 6828050 w 7918980"/>
              <a:gd name="connsiteY101" fmla="*/ 3101053 h 6858000"/>
              <a:gd name="connsiteX102" fmla="*/ 6827093 w 7918980"/>
              <a:gd name="connsiteY102" fmla="*/ 3106151 h 6858000"/>
              <a:gd name="connsiteX103" fmla="*/ 6833251 w 7918980"/>
              <a:gd name="connsiteY103" fmla="*/ 3116747 h 6858000"/>
              <a:gd name="connsiteX104" fmla="*/ 6825921 w 7918980"/>
              <a:gd name="connsiteY104" fmla="*/ 3151828 h 6858000"/>
              <a:gd name="connsiteX105" fmla="*/ 6825863 w 7918980"/>
              <a:gd name="connsiteY105" fmla="*/ 3180546 h 6858000"/>
              <a:gd name="connsiteX106" fmla="*/ 6839691 w 7918980"/>
              <a:gd name="connsiteY106" fmla="*/ 3258677 h 6858000"/>
              <a:gd name="connsiteX107" fmla="*/ 6840898 w 7918980"/>
              <a:gd name="connsiteY107" fmla="*/ 3262610 h 6858000"/>
              <a:gd name="connsiteX108" fmla="*/ 6834652 w 7918980"/>
              <a:gd name="connsiteY108" fmla="*/ 3277179 h 6858000"/>
              <a:gd name="connsiteX109" fmla="*/ 6832324 w 7918980"/>
              <a:gd name="connsiteY109" fmla="*/ 3278130 h 6858000"/>
              <a:gd name="connsiteX110" fmla="*/ 6849750 w 7918980"/>
              <a:gd name="connsiteY110" fmla="*/ 3325671 h 6858000"/>
              <a:gd name="connsiteX111" fmla="*/ 6847551 w 7918980"/>
              <a:gd name="connsiteY111" fmla="*/ 3332072 h 6858000"/>
              <a:gd name="connsiteX112" fmla="*/ 6864685 w 7918980"/>
              <a:gd name="connsiteY112" fmla="*/ 3362948 h 6858000"/>
              <a:gd name="connsiteX113" fmla="*/ 6870457 w 7918980"/>
              <a:gd name="connsiteY113" fmla="*/ 3378959 h 6858000"/>
              <a:gd name="connsiteX114" fmla="*/ 6883738 w 7918980"/>
              <a:gd name="connsiteY114" fmla="*/ 3407057 h 6858000"/>
              <a:gd name="connsiteX115" fmla="*/ 6881948 w 7918980"/>
              <a:gd name="connsiteY115" fmla="*/ 3409825 h 6858000"/>
              <a:gd name="connsiteX116" fmla="*/ 6885647 w 7918980"/>
              <a:gd name="connsiteY116" fmla="*/ 3415218 h 6858000"/>
              <a:gd name="connsiteX117" fmla="*/ 6883908 w 7918980"/>
              <a:gd name="connsiteY117" fmla="*/ 3419880 h 6858000"/>
              <a:gd name="connsiteX118" fmla="*/ 6885903 w 7918980"/>
              <a:gd name="connsiteY118" fmla="*/ 3424545 h 6858000"/>
              <a:gd name="connsiteX119" fmla="*/ 6887603 w 7918980"/>
              <a:gd name="connsiteY119" fmla="*/ 3476412 h 6858000"/>
              <a:gd name="connsiteX120" fmla="*/ 6892664 w 7918980"/>
              <a:gd name="connsiteY120" fmla="*/ 3486850 h 6858000"/>
              <a:gd name="connsiteX121" fmla="*/ 6886319 w 7918980"/>
              <a:gd name="connsiteY121" fmla="*/ 3496391 h 6858000"/>
              <a:gd name="connsiteX122" fmla="*/ 6893119 w 7918980"/>
              <a:gd name="connsiteY122" fmla="*/ 3531201 h 6858000"/>
              <a:gd name="connsiteX123" fmla="*/ 6902876 w 7918980"/>
              <a:gd name="connsiteY123" fmla="*/ 3542019 h 6858000"/>
              <a:gd name="connsiteX124" fmla="*/ 6910520 w 7918980"/>
              <a:gd name="connsiteY124" fmla="*/ 3552249 h 6858000"/>
              <a:gd name="connsiteX125" fmla="*/ 6910882 w 7918980"/>
              <a:gd name="connsiteY125" fmla="*/ 3553678 h 6858000"/>
              <a:gd name="connsiteX126" fmla="*/ 6914489 w 7918980"/>
              <a:gd name="connsiteY126" fmla="*/ 3568021 h 6858000"/>
              <a:gd name="connsiteX127" fmla="*/ 6914914 w 7918980"/>
              <a:gd name="connsiteY127" fmla="*/ 3569719 h 6858000"/>
              <a:gd name="connsiteX128" fmla="*/ 6912342 w 7918980"/>
              <a:gd name="connsiteY128" fmla="*/ 3586412 h 6858000"/>
              <a:gd name="connsiteX129" fmla="*/ 6915338 w 7918980"/>
              <a:gd name="connsiteY129" fmla="*/ 3597336 h 6858000"/>
              <a:gd name="connsiteX130" fmla="*/ 6907234 w 7918980"/>
              <a:gd name="connsiteY130" fmla="*/ 3606007 h 6858000"/>
              <a:gd name="connsiteX131" fmla="*/ 6907261 w 7918980"/>
              <a:gd name="connsiteY131" fmla="*/ 3641228 h 6858000"/>
              <a:gd name="connsiteX132" fmla="*/ 6914828 w 7918980"/>
              <a:gd name="connsiteY132" fmla="*/ 3653088 h 6858000"/>
              <a:gd name="connsiteX133" fmla="*/ 6920416 w 7918980"/>
              <a:gd name="connsiteY133" fmla="*/ 3664114 h 6858000"/>
              <a:gd name="connsiteX134" fmla="*/ 6920498 w 7918980"/>
              <a:gd name="connsiteY134" fmla="*/ 3665569 h 6858000"/>
              <a:gd name="connsiteX135" fmla="*/ 6922809 w 7918980"/>
              <a:gd name="connsiteY135" fmla="*/ 3707357 h 6858000"/>
              <a:gd name="connsiteX136" fmla="*/ 6937676 w 7918980"/>
              <a:gd name="connsiteY136" fmla="*/ 3778166 h 6858000"/>
              <a:gd name="connsiteX137" fmla="*/ 6958359 w 7918980"/>
              <a:gd name="connsiteY137" fmla="*/ 3878222 h 6858000"/>
              <a:gd name="connsiteX138" fmla="*/ 6953118 w 7918980"/>
              <a:gd name="connsiteY138" fmla="*/ 4048117 h 6858000"/>
              <a:gd name="connsiteX139" fmla="*/ 6913020 w 7918980"/>
              <a:gd name="connsiteY139" fmla="*/ 4219510 h 6858000"/>
              <a:gd name="connsiteX140" fmla="*/ 6915792 w 7918980"/>
              <a:gd name="connsiteY140" fmla="*/ 4411258 h 6858000"/>
              <a:gd name="connsiteX141" fmla="*/ 6907579 w 7918980"/>
              <a:gd name="connsiteY141" fmla="*/ 4488531 h 6858000"/>
              <a:gd name="connsiteX142" fmla="*/ 6907052 w 7918980"/>
              <a:gd name="connsiteY142" fmla="*/ 4539168 h 6858000"/>
              <a:gd name="connsiteX143" fmla="*/ 6891916 w 7918980"/>
              <a:gd name="connsiteY143" fmla="*/ 4625153 h 6858000"/>
              <a:gd name="connsiteX144" fmla="*/ 6882094 w 7918980"/>
              <a:gd name="connsiteY144" fmla="*/ 4733115 h 6858000"/>
              <a:gd name="connsiteX145" fmla="*/ 6860189 w 7918980"/>
              <a:gd name="connsiteY145" fmla="*/ 4844323 h 6858000"/>
              <a:gd name="connsiteX146" fmla="*/ 6843618 w 7918980"/>
              <a:gd name="connsiteY146" fmla="*/ 4877992 h 6858000"/>
              <a:gd name="connsiteX147" fmla="*/ 6829393 w 7918980"/>
              <a:gd name="connsiteY147" fmla="*/ 4925805 h 6858000"/>
              <a:gd name="connsiteX148" fmla="*/ 6794017 w 7918980"/>
              <a:gd name="connsiteY148" fmla="*/ 5009272 h 6858000"/>
              <a:gd name="connsiteX149" fmla="*/ 6786085 w 7918980"/>
              <a:gd name="connsiteY149" fmla="*/ 5111369 h 6858000"/>
              <a:gd name="connsiteX150" fmla="*/ 6799321 w 7918980"/>
              <a:gd name="connsiteY150" fmla="*/ 5210876 h 6858000"/>
              <a:gd name="connsiteX151" fmla="*/ 6803597 w 7918980"/>
              <a:gd name="connsiteY151" fmla="*/ 5269726 h 6858000"/>
              <a:gd name="connsiteX152" fmla="*/ 6820713 w 7918980"/>
              <a:gd name="connsiteY152" fmla="*/ 5464225 h 6858000"/>
              <a:gd name="connsiteX153" fmla="*/ 6824380 w 7918980"/>
              <a:gd name="connsiteY153" fmla="*/ 5594585 h 6858000"/>
              <a:gd name="connsiteX154" fmla="*/ 6806680 w 7918980"/>
              <a:gd name="connsiteY154" fmla="*/ 5667896 h 6858000"/>
              <a:gd name="connsiteX155" fmla="*/ 6791486 w 7918980"/>
              <a:gd name="connsiteY155" fmla="*/ 5769225 h 6858000"/>
              <a:gd name="connsiteX156" fmla="*/ 6792745 w 7918980"/>
              <a:gd name="connsiteY156" fmla="*/ 5823324 h 6858000"/>
              <a:gd name="connsiteX157" fmla="*/ 6789109 w 7918980"/>
              <a:gd name="connsiteY157" fmla="*/ 5862699 h 6858000"/>
              <a:gd name="connsiteX158" fmla="*/ 6793675 w 7918980"/>
              <a:gd name="connsiteY158" fmla="*/ 5906467 h 6858000"/>
              <a:gd name="connsiteX159" fmla="*/ 6814548 w 7918980"/>
              <a:gd name="connsiteY159" fmla="*/ 5939847 h 6858000"/>
              <a:gd name="connsiteX160" fmla="*/ 6809795 w 7918980"/>
              <a:gd name="connsiteY160" fmla="*/ 5973994 h 6858000"/>
              <a:gd name="connsiteX161" fmla="*/ 6810756 w 7918980"/>
              <a:gd name="connsiteY161" fmla="*/ 6089693 h 6858000"/>
              <a:gd name="connsiteX162" fmla="*/ 6814601 w 7918980"/>
              <a:gd name="connsiteY162" fmla="*/ 6224938 h 6858000"/>
              <a:gd name="connsiteX163" fmla="*/ 6840137 w 7918980"/>
              <a:gd name="connsiteY163" fmla="*/ 6370251 h 6858000"/>
              <a:gd name="connsiteX164" fmla="*/ 6863777 w 7918980"/>
              <a:gd name="connsiteY164" fmla="*/ 6541313 h 6858000"/>
              <a:gd name="connsiteX165" fmla="*/ 6868355 w 7918980"/>
              <a:gd name="connsiteY165" fmla="*/ 6640957 h 6858000"/>
              <a:gd name="connsiteX166" fmla="*/ 6881422 w 7918980"/>
              <a:gd name="connsiteY166" fmla="*/ 6705297 h 6858000"/>
              <a:gd name="connsiteX167" fmla="*/ 6894105 w 7918980"/>
              <a:gd name="connsiteY167" fmla="*/ 6759582 h 6858000"/>
              <a:gd name="connsiteX168" fmla="*/ 6892152 w 7918980"/>
              <a:gd name="connsiteY168" fmla="*/ 6817746 h 6858000"/>
              <a:gd name="connsiteX169" fmla="*/ 6895302 w 7918980"/>
              <a:gd name="connsiteY169" fmla="*/ 6843646 h 6858000"/>
              <a:gd name="connsiteX170" fmla="*/ 6914368 w 7918980"/>
              <a:gd name="connsiteY170" fmla="*/ 6857998 h 6858000"/>
              <a:gd name="connsiteX171" fmla="*/ 7549620 w 7918980"/>
              <a:gd name="connsiteY171" fmla="*/ 6857998 h 6858000"/>
              <a:gd name="connsiteX172" fmla="*/ 7918980 w 7918980"/>
              <a:gd name="connsiteY172" fmla="*/ 6857998 h 6858000"/>
              <a:gd name="connsiteX173" fmla="*/ 7918980 w 7918980"/>
              <a:gd name="connsiteY173" fmla="*/ 6858000 h 6858000"/>
              <a:gd name="connsiteX174" fmla="*/ 7549620 w 7918980"/>
              <a:gd name="connsiteY174" fmla="*/ 6858000 h 6858000"/>
              <a:gd name="connsiteX175" fmla="*/ 6658851 w 7918980"/>
              <a:gd name="connsiteY175" fmla="*/ 6858000 h 6858000"/>
              <a:gd name="connsiteX176" fmla="*/ 2092387 w 7918980"/>
              <a:gd name="connsiteY176" fmla="*/ 6858000 h 6858000"/>
              <a:gd name="connsiteX177" fmla="*/ 1822980 w 7918980"/>
              <a:gd name="connsiteY177" fmla="*/ 6858000 h 6858000"/>
              <a:gd name="connsiteX178" fmla="*/ 727500 w 7918980"/>
              <a:gd name="connsiteY178" fmla="*/ 6858000 h 6858000"/>
              <a:gd name="connsiteX179" fmla="*/ 504457 w 7918980"/>
              <a:gd name="connsiteY179" fmla="*/ 6858000 h 6858000"/>
              <a:gd name="connsiteX180" fmla="*/ 0 w 7918980"/>
              <a:gd name="connsiteY180" fmla="*/ 6858000 h 6858000"/>
              <a:gd name="connsiteX181" fmla="*/ 0 w 7918980"/>
              <a:gd name="connsiteY181" fmla="*/ 0 h 6858000"/>
              <a:gd name="connsiteX0" fmla="*/ 0 w 7918980"/>
              <a:gd name="connsiteY0" fmla="*/ 0 h 6858000"/>
              <a:gd name="connsiteX1" fmla="*/ 504457 w 7918980"/>
              <a:gd name="connsiteY1" fmla="*/ 0 h 6858000"/>
              <a:gd name="connsiteX2" fmla="*/ 727500 w 7918980"/>
              <a:gd name="connsiteY2" fmla="*/ 0 h 6858000"/>
              <a:gd name="connsiteX3" fmla="*/ 1822980 w 7918980"/>
              <a:gd name="connsiteY3" fmla="*/ 0 h 6858000"/>
              <a:gd name="connsiteX4" fmla="*/ 2092387 w 7918980"/>
              <a:gd name="connsiteY4" fmla="*/ 0 h 6858000"/>
              <a:gd name="connsiteX5" fmla="*/ 7076514 w 7918980"/>
              <a:gd name="connsiteY5" fmla="*/ 0 h 6858000"/>
              <a:gd name="connsiteX6" fmla="*/ 7264525 w 7918980"/>
              <a:gd name="connsiteY6" fmla="*/ 0 h 6858000"/>
              <a:gd name="connsiteX7" fmla="*/ 7390497 w 7918980"/>
              <a:gd name="connsiteY7" fmla="*/ 0 h 6858000"/>
              <a:gd name="connsiteX8" fmla="*/ 7389918 w 7918980"/>
              <a:gd name="connsiteY8" fmla="*/ 1705 h 6858000"/>
              <a:gd name="connsiteX9" fmla="*/ 7374574 w 7918980"/>
              <a:gd name="connsiteY9" fmla="*/ 17287 h 6858000"/>
              <a:gd name="connsiteX10" fmla="*/ 7368621 w 7918980"/>
              <a:gd name="connsiteY10" fmla="*/ 130336 h 6858000"/>
              <a:gd name="connsiteX11" fmla="*/ 7361269 w 7918980"/>
              <a:gd name="connsiteY11" fmla="*/ 187093 h 6858000"/>
              <a:gd name="connsiteX12" fmla="*/ 7368770 w 7918980"/>
              <a:gd name="connsiteY12" fmla="*/ 265704 h 6858000"/>
              <a:gd name="connsiteX13" fmla="*/ 7365293 w 7918980"/>
              <a:gd name="connsiteY13" fmla="*/ 354566 h 6858000"/>
              <a:gd name="connsiteX14" fmla="*/ 7347106 w 7918980"/>
              <a:gd name="connsiteY14" fmla="*/ 472000 h 6858000"/>
              <a:gd name="connsiteX15" fmla="*/ 7345150 w 7918980"/>
              <a:gd name="connsiteY15" fmla="*/ 473782 h 6858000"/>
              <a:gd name="connsiteX16" fmla="*/ 7344778 w 7918980"/>
              <a:gd name="connsiteY16" fmla="*/ 491380 h 6858000"/>
              <a:gd name="connsiteX17" fmla="*/ 7359399 w 7918980"/>
              <a:gd name="connsiteY17" fmla="*/ 531675 h 6858000"/>
              <a:gd name="connsiteX18" fmla="*/ 7356415 w 7918980"/>
              <a:gd name="connsiteY18" fmla="*/ 536015 h 6858000"/>
              <a:gd name="connsiteX19" fmla="*/ 7361068 w 7918980"/>
              <a:gd name="connsiteY19" fmla="*/ 572092 h 6858000"/>
              <a:gd name="connsiteX20" fmla="*/ 7359041 w 7918980"/>
              <a:gd name="connsiteY20" fmla="*/ 572511 h 6858000"/>
              <a:gd name="connsiteX21" fmla="*/ 7351198 w 7918980"/>
              <a:gd name="connsiteY21" fmla="*/ 582332 h 6858000"/>
              <a:gd name="connsiteX22" fmla="*/ 7340991 w 7918980"/>
              <a:gd name="connsiteY22" fmla="*/ 601285 h 6858000"/>
              <a:gd name="connsiteX23" fmla="*/ 7296154 w 7918980"/>
              <a:gd name="connsiteY23" fmla="*/ 681608 h 6858000"/>
              <a:gd name="connsiteX24" fmla="*/ 7295943 w 7918980"/>
              <a:gd name="connsiteY24" fmla="*/ 689151 h 6858000"/>
              <a:gd name="connsiteX25" fmla="*/ 7295465 w 7918980"/>
              <a:gd name="connsiteY25" fmla="*/ 689289 h 6858000"/>
              <a:gd name="connsiteX26" fmla="*/ 7294306 w 7918980"/>
              <a:gd name="connsiteY26" fmla="*/ 697222 h 6858000"/>
              <a:gd name="connsiteX27" fmla="*/ 7295144 w 7918980"/>
              <a:gd name="connsiteY27" fmla="*/ 717531 h 6858000"/>
              <a:gd name="connsiteX28" fmla="*/ 7291871 w 7918980"/>
              <a:gd name="connsiteY28" fmla="*/ 722494 h 6858000"/>
              <a:gd name="connsiteX29" fmla="*/ 7286061 w 7918980"/>
              <a:gd name="connsiteY29" fmla="*/ 724368 h 6858000"/>
              <a:gd name="connsiteX30" fmla="*/ 7269961 w 7918980"/>
              <a:gd name="connsiteY30" fmla="*/ 752692 h 6858000"/>
              <a:gd name="connsiteX31" fmla="*/ 7240170 w 7918980"/>
              <a:gd name="connsiteY31" fmla="*/ 816346 h 6858000"/>
              <a:gd name="connsiteX32" fmla="*/ 7211938 w 7918980"/>
              <a:gd name="connsiteY32" fmla="*/ 889417 h 6858000"/>
              <a:gd name="connsiteX33" fmla="*/ 7130024 w 7918980"/>
              <a:gd name="connsiteY33" fmla="*/ 1063288 h 6858000"/>
              <a:gd name="connsiteX34" fmla="*/ 7126817 w 7918980"/>
              <a:gd name="connsiteY34" fmla="*/ 1157176 h 6858000"/>
              <a:gd name="connsiteX35" fmla="*/ 7109474 w 7918980"/>
              <a:gd name="connsiteY35" fmla="*/ 1210776 h 6858000"/>
              <a:gd name="connsiteX36" fmla="*/ 7105443 w 7918980"/>
              <a:gd name="connsiteY36" fmla="*/ 1301993 h 6858000"/>
              <a:gd name="connsiteX37" fmla="*/ 7075215 w 7918980"/>
              <a:gd name="connsiteY37" fmla="*/ 1360879 h 6858000"/>
              <a:gd name="connsiteX38" fmla="*/ 7067477 w 7918980"/>
              <a:gd name="connsiteY38" fmla="*/ 1404045 h 6858000"/>
              <a:gd name="connsiteX39" fmla="*/ 7046803 w 7918980"/>
              <a:gd name="connsiteY39" fmla="*/ 1429568 h 6858000"/>
              <a:gd name="connsiteX40" fmla="*/ 7047831 w 7918980"/>
              <a:gd name="connsiteY40" fmla="*/ 1430305 h 6858000"/>
              <a:gd name="connsiteX41" fmla="*/ 7035374 w 7918980"/>
              <a:gd name="connsiteY41" fmla="*/ 1463304 h 6858000"/>
              <a:gd name="connsiteX42" fmla="*/ 7032938 w 7918980"/>
              <a:gd name="connsiteY42" fmla="*/ 1514846 h 6858000"/>
              <a:gd name="connsiteX43" fmla="*/ 7029397 w 7918980"/>
              <a:gd name="connsiteY43" fmla="*/ 1519731 h 6858000"/>
              <a:gd name="connsiteX44" fmla="*/ 7029620 w 7918980"/>
              <a:gd name="connsiteY44" fmla="*/ 1519929 h 6858000"/>
              <a:gd name="connsiteX45" fmla="*/ 7030612 w 7918980"/>
              <a:gd name="connsiteY45" fmla="*/ 1546022 h 6858000"/>
              <a:gd name="connsiteX46" fmla="*/ 7035010 w 7918980"/>
              <a:gd name="connsiteY46" fmla="*/ 1578752 h 6858000"/>
              <a:gd name="connsiteX47" fmla="*/ 7026513 w 7918980"/>
              <a:gd name="connsiteY47" fmla="*/ 1647555 h 6858000"/>
              <a:gd name="connsiteX48" fmla="*/ 7013857 w 7918980"/>
              <a:gd name="connsiteY48" fmla="*/ 1715685 h 6858000"/>
              <a:gd name="connsiteX49" fmla="*/ 7007215 w 7918980"/>
              <a:gd name="connsiteY49" fmla="*/ 1740358 h 6858000"/>
              <a:gd name="connsiteX50" fmla="*/ 7004455 w 7918980"/>
              <a:gd name="connsiteY50" fmla="*/ 1784314 h 6858000"/>
              <a:gd name="connsiteX51" fmla="*/ 7008825 w 7918980"/>
              <a:gd name="connsiteY51" fmla="*/ 1804434 h 6858000"/>
              <a:gd name="connsiteX52" fmla="*/ 7008048 w 7918980"/>
              <a:gd name="connsiteY52" fmla="*/ 1805316 h 6858000"/>
              <a:gd name="connsiteX53" fmla="*/ 7011573 w 7918980"/>
              <a:gd name="connsiteY53" fmla="*/ 1807109 h 6858000"/>
              <a:gd name="connsiteX54" fmla="*/ 7008900 w 7918980"/>
              <a:gd name="connsiteY54" fmla="*/ 1821003 h 6858000"/>
              <a:gd name="connsiteX55" fmla="*/ 7006523 w 7918980"/>
              <a:gd name="connsiteY55" fmla="*/ 1824832 h 6858000"/>
              <a:gd name="connsiteX56" fmla="*/ 7005215 w 7918980"/>
              <a:gd name="connsiteY56" fmla="*/ 1830429 h 6858000"/>
              <a:gd name="connsiteX57" fmla="*/ 7005505 w 7918980"/>
              <a:gd name="connsiteY57" fmla="*/ 1830569 h 6858000"/>
              <a:gd name="connsiteX58" fmla="*/ 7003643 w 7918980"/>
              <a:gd name="connsiteY58" fmla="*/ 1835810 h 6858000"/>
              <a:gd name="connsiteX59" fmla="*/ 6990432 w 7918980"/>
              <a:gd name="connsiteY59" fmla="*/ 1861483 h 6858000"/>
              <a:gd name="connsiteX60" fmla="*/ 6997246 w 7918980"/>
              <a:gd name="connsiteY60" fmla="*/ 1892417 h 6858000"/>
              <a:gd name="connsiteX61" fmla="*/ 7012242 w 7918980"/>
              <a:gd name="connsiteY61" fmla="*/ 1895114 h 6858000"/>
              <a:gd name="connsiteX62" fmla="*/ 7010080 w 7918980"/>
              <a:gd name="connsiteY62" fmla="*/ 1899379 h 6858000"/>
              <a:gd name="connsiteX63" fmla="*/ 7003451 w 7918980"/>
              <a:gd name="connsiteY63" fmla="*/ 1907867 h 6858000"/>
              <a:gd name="connsiteX64" fmla="*/ 7004341 w 7918980"/>
              <a:gd name="connsiteY64" fmla="*/ 1910265 h 6858000"/>
              <a:gd name="connsiteX65" fmla="*/ 7001248 w 7918980"/>
              <a:gd name="connsiteY65" fmla="*/ 1935584 h 6858000"/>
              <a:gd name="connsiteX66" fmla="*/ 7006599 w 7918980"/>
              <a:gd name="connsiteY66" fmla="*/ 1942021 h 6858000"/>
              <a:gd name="connsiteX67" fmla="*/ 6985020 w 7918980"/>
              <a:gd name="connsiteY67" fmla="*/ 1967551 h 6858000"/>
              <a:gd name="connsiteX68" fmla="*/ 6949577 w 7918980"/>
              <a:gd name="connsiteY68" fmla="*/ 2024270 h 6858000"/>
              <a:gd name="connsiteX69" fmla="*/ 6942508 w 7918980"/>
              <a:gd name="connsiteY69" fmla="*/ 2107942 h 6858000"/>
              <a:gd name="connsiteX70" fmla="*/ 6933336 w 7918980"/>
              <a:gd name="connsiteY70" fmla="*/ 2193455 h 6858000"/>
              <a:gd name="connsiteX71" fmla="*/ 6927972 w 7918980"/>
              <a:gd name="connsiteY71" fmla="*/ 2260088 h 6858000"/>
              <a:gd name="connsiteX72" fmla="*/ 6909058 w 7918980"/>
              <a:gd name="connsiteY72" fmla="*/ 2296008 h 6858000"/>
              <a:gd name="connsiteX73" fmla="*/ 6901810 w 7918980"/>
              <a:gd name="connsiteY73" fmla="*/ 2305564 h 6858000"/>
              <a:gd name="connsiteX74" fmla="*/ 6904482 w 7918980"/>
              <a:gd name="connsiteY74" fmla="*/ 2320214 h 6858000"/>
              <a:gd name="connsiteX75" fmla="*/ 6891885 w 7918980"/>
              <a:gd name="connsiteY75" fmla="*/ 2417011 h 6858000"/>
              <a:gd name="connsiteX76" fmla="*/ 6884970 w 7918980"/>
              <a:gd name="connsiteY76" fmla="*/ 2454207 h 6858000"/>
              <a:gd name="connsiteX77" fmla="*/ 6882954 w 7918980"/>
              <a:gd name="connsiteY77" fmla="*/ 2487203 h 6858000"/>
              <a:gd name="connsiteX78" fmla="*/ 6871484 w 7918980"/>
              <a:gd name="connsiteY78" fmla="*/ 2512282 h 6858000"/>
              <a:gd name="connsiteX79" fmla="*/ 6872496 w 7918980"/>
              <a:gd name="connsiteY79" fmla="*/ 2514318 h 6858000"/>
              <a:gd name="connsiteX80" fmla="*/ 6898111 w 7918980"/>
              <a:gd name="connsiteY80" fmla="*/ 2574334 h 6858000"/>
              <a:gd name="connsiteX81" fmla="*/ 6897017 w 7918980"/>
              <a:gd name="connsiteY81" fmla="*/ 2579877 h 6858000"/>
              <a:gd name="connsiteX82" fmla="*/ 6897171 w 7918980"/>
              <a:gd name="connsiteY82" fmla="*/ 2608928 h 6858000"/>
              <a:gd name="connsiteX83" fmla="*/ 6896584 w 7918980"/>
              <a:gd name="connsiteY83" fmla="*/ 2613111 h 6858000"/>
              <a:gd name="connsiteX84" fmla="*/ 6888164 w 7918980"/>
              <a:gd name="connsiteY84" fmla="*/ 2621996 h 6858000"/>
              <a:gd name="connsiteX85" fmla="*/ 6890652 w 7918980"/>
              <a:gd name="connsiteY85" fmla="*/ 2634265 h 6858000"/>
              <a:gd name="connsiteX86" fmla="*/ 6882034 w 7918980"/>
              <a:gd name="connsiteY86" fmla="*/ 2647237 h 6858000"/>
              <a:gd name="connsiteX87" fmla="*/ 6888195 w 7918980"/>
              <a:gd name="connsiteY87" fmla="*/ 2650786 h 6858000"/>
              <a:gd name="connsiteX88" fmla="*/ 6894052 w 7918980"/>
              <a:gd name="connsiteY88" fmla="*/ 2661993 h 6858000"/>
              <a:gd name="connsiteX89" fmla="*/ 6885953 w 7918980"/>
              <a:gd name="connsiteY89" fmla="*/ 2670949 h 6858000"/>
              <a:gd name="connsiteX90" fmla="*/ 6880156 w 7918980"/>
              <a:gd name="connsiteY90" fmla="*/ 2690255 h 6858000"/>
              <a:gd name="connsiteX91" fmla="*/ 6881009 w 7918980"/>
              <a:gd name="connsiteY91" fmla="*/ 2695683 h 6858000"/>
              <a:gd name="connsiteX92" fmla="*/ 6870001 w 7918980"/>
              <a:gd name="connsiteY92" fmla="*/ 2713964 h 6858000"/>
              <a:gd name="connsiteX93" fmla="*/ 6864441 w 7918980"/>
              <a:gd name="connsiteY93" fmla="*/ 2730175 h 6858000"/>
              <a:gd name="connsiteX94" fmla="*/ 6875107 w 7918980"/>
              <a:gd name="connsiteY94" fmla="*/ 2763497 h 6858000"/>
              <a:gd name="connsiteX95" fmla="*/ 6837349 w 7918980"/>
              <a:gd name="connsiteY95" fmla="*/ 3051539 h 6858000"/>
              <a:gd name="connsiteX96" fmla="*/ 6835698 w 7918980"/>
              <a:gd name="connsiteY96" fmla="*/ 3060333 h 6858000"/>
              <a:gd name="connsiteX97" fmla="*/ 6837785 w 7918980"/>
              <a:gd name="connsiteY97" fmla="*/ 3065434 h 6858000"/>
              <a:gd name="connsiteX98" fmla="*/ 6834476 w 7918980"/>
              <a:gd name="connsiteY98" fmla="*/ 3066836 h 6858000"/>
              <a:gd name="connsiteX99" fmla="*/ 6831096 w 7918980"/>
              <a:gd name="connsiteY99" fmla="*/ 3084834 h 6858000"/>
              <a:gd name="connsiteX100" fmla="*/ 6831305 w 7918980"/>
              <a:gd name="connsiteY100" fmla="*/ 3097259 h 6858000"/>
              <a:gd name="connsiteX101" fmla="*/ 6828050 w 7918980"/>
              <a:gd name="connsiteY101" fmla="*/ 3101053 h 6858000"/>
              <a:gd name="connsiteX102" fmla="*/ 6827093 w 7918980"/>
              <a:gd name="connsiteY102" fmla="*/ 3106151 h 6858000"/>
              <a:gd name="connsiteX103" fmla="*/ 6833251 w 7918980"/>
              <a:gd name="connsiteY103" fmla="*/ 3116747 h 6858000"/>
              <a:gd name="connsiteX104" fmla="*/ 6825921 w 7918980"/>
              <a:gd name="connsiteY104" fmla="*/ 3151828 h 6858000"/>
              <a:gd name="connsiteX105" fmla="*/ 6825863 w 7918980"/>
              <a:gd name="connsiteY105" fmla="*/ 3180546 h 6858000"/>
              <a:gd name="connsiteX106" fmla="*/ 6839691 w 7918980"/>
              <a:gd name="connsiteY106" fmla="*/ 3258677 h 6858000"/>
              <a:gd name="connsiteX107" fmla="*/ 6840898 w 7918980"/>
              <a:gd name="connsiteY107" fmla="*/ 3262610 h 6858000"/>
              <a:gd name="connsiteX108" fmla="*/ 6834652 w 7918980"/>
              <a:gd name="connsiteY108" fmla="*/ 3277179 h 6858000"/>
              <a:gd name="connsiteX109" fmla="*/ 6832324 w 7918980"/>
              <a:gd name="connsiteY109" fmla="*/ 3278130 h 6858000"/>
              <a:gd name="connsiteX110" fmla="*/ 6849750 w 7918980"/>
              <a:gd name="connsiteY110" fmla="*/ 3325671 h 6858000"/>
              <a:gd name="connsiteX111" fmla="*/ 6847551 w 7918980"/>
              <a:gd name="connsiteY111" fmla="*/ 3332072 h 6858000"/>
              <a:gd name="connsiteX112" fmla="*/ 6864685 w 7918980"/>
              <a:gd name="connsiteY112" fmla="*/ 3362948 h 6858000"/>
              <a:gd name="connsiteX113" fmla="*/ 6870457 w 7918980"/>
              <a:gd name="connsiteY113" fmla="*/ 3378959 h 6858000"/>
              <a:gd name="connsiteX114" fmla="*/ 6883738 w 7918980"/>
              <a:gd name="connsiteY114" fmla="*/ 3407057 h 6858000"/>
              <a:gd name="connsiteX115" fmla="*/ 6881948 w 7918980"/>
              <a:gd name="connsiteY115" fmla="*/ 3409825 h 6858000"/>
              <a:gd name="connsiteX116" fmla="*/ 6885647 w 7918980"/>
              <a:gd name="connsiteY116" fmla="*/ 3415218 h 6858000"/>
              <a:gd name="connsiteX117" fmla="*/ 6883908 w 7918980"/>
              <a:gd name="connsiteY117" fmla="*/ 3419880 h 6858000"/>
              <a:gd name="connsiteX118" fmla="*/ 6885903 w 7918980"/>
              <a:gd name="connsiteY118" fmla="*/ 3424545 h 6858000"/>
              <a:gd name="connsiteX119" fmla="*/ 6887603 w 7918980"/>
              <a:gd name="connsiteY119" fmla="*/ 3476412 h 6858000"/>
              <a:gd name="connsiteX120" fmla="*/ 6892664 w 7918980"/>
              <a:gd name="connsiteY120" fmla="*/ 3486850 h 6858000"/>
              <a:gd name="connsiteX121" fmla="*/ 6886319 w 7918980"/>
              <a:gd name="connsiteY121" fmla="*/ 3496391 h 6858000"/>
              <a:gd name="connsiteX122" fmla="*/ 6893119 w 7918980"/>
              <a:gd name="connsiteY122" fmla="*/ 3531201 h 6858000"/>
              <a:gd name="connsiteX123" fmla="*/ 6902876 w 7918980"/>
              <a:gd name="connsiteY123" fmla="*/ 3542019 h 6858000"/>
              <a:gd name="connsiteX124" fmla="*/ 6910520 w 7918980"/>
              <a:gd name="connsiteY124" fmla="*/ 3552249 h 6858000"/>
              <a:gd name="connsiteX125" fmla="*/ 6910882 w 7918980"/>
              <a:gd name="connsiteY125" fmla="*/ 3553678 h 6858000"/>
              <a:gd name="connsiteX126" fmla="*/ 6914489 w 7918980"/>
              <a:gd name="connsiteY126" fmla="*/ 3568021 h 6858000"/>
              <a:gd name="connsiteX127" fmla="*/ 6914914 w 7918980"/>
              <a:gd name="connsiteY127" fmla="*/ 3569719 h 6858000"/>
              <a:gd name="connsiteX128" fmla="*/ 6912342 w 7918980"/>
              <a:gd name="connsiteY128" fmla="*/ 3586412 h 6858000"/>
              <a:gd name="connsiteX129" fmla="*/ 6915338 w 7918980"/>
              <a:gd name="connsiteY129" fmla="*/ 3597336 h 6858000"/>
              <a:gd name="connsiteX130" fmla="*/ 6907234 w 7918980"/>
              <a:gd name="connsiteY130" fmla="*/ 3606007 h 6858000"/>
              <a:gd name="connsiteX131" fmla="*/ 6907261 w 7918980"/>
              <a:gd name="connsiteY131" fmla="*/ 3641228 h 6858000"/>
              <a:gd name="connsiteX132" fmla="*/ 6914828 w 7918980"/>
              <a:gd name="connsiteY132" fmla="*/ 3653088 h 6858000"/>
              <a:gd name="connsiteX133" fmla="*/ 6920416 w 7918980"/>
              <a:gd name="connsiteY133" fmla="*/ 3664114 h 6858000"/>
              <a:gd name="connsiteX134" fmla="*/ 6920498 w 7918980"/>
              <a:gd name="connsiteY134" fmla="*/ 3665569 h 6858000"/>
              <a:gd name="connsiteX135" fmla="*/ 6922809 w 7918980"/>
              <a:gd name="connsiteY135" fmla="*/ 3707357 h 6858000"/>
              <a:gd name="connsiteX136" fmla="*/ 6937676 w 7918980"/>
              <a:gd name="connsiteY136" fmla="*/ 3778166 h 6858000"/>
              <a:gd name="connsiteX137" fmla="*/ 6958359 w 7918980"/>
              <a:gd name="connsiteY137" fmla="*/ 3878222 h 6858000"/>
              <a:gd name="connsiteX138" fmla="*/ 6953118 w 7918980"/>
              <a:gd name="connsiteY138" fmla="*/ 4048117 h 6858000"/>
              <a:gd name="connsiteX139" fmla="*/ 6913020 w 7918980"/>
              <a:gd name="connsiteY139" fmla="*/ 4219510 h 6858000"/>
              <a:gd name="connsiteX140" fmla="*/ 6915792 w 7918980"/>
              <a:gd name="connsiteY140" fmla="*/ 4411258 h 6858000"/>
              <a:gd name="connsiteX141" fmla="*/ 6907579 w 7918980"/>
              <a:gd name="connsiteY141" fmla="*/ 4488531 h 6858000"/>
              <a:gd name="connsiteX142" fmla="*/ 6907052 w 7918980"/>
              <a:gd name="connsiteY142" fmla="*/ 4539168 h 6858000"/>
              <a:gd name="connsiteX143" fmla="*/ 6891916 w 7918980"/>
              <a:gd name="connsiteY143" fmla="*/ 4625153 h 6858000"/>
              <a:gd name="connsiteX144" fmla="*/ 6882094 w 7918980"/>
              <a:gd name="connsiteY144" fmla="*/ 4733115 h 6858000"/>
              <a:gd name="connsiteX145" fmla="*/ 6860189 w 7918980"/>
              <a:gd name="connsiteY145" fmla="*/ 4844323 h 6858000"/>
              <a:gd name="connsiteX146" fmla="*/ 6843618 w 7918980"/>
              <a:gd name="connsiteY146" fmla="*/ 4877992 h 6858000"/>
              <a:gd name="connsiteX147" fmla="*/ 6829393 w 7918980"/>
              <a:gd name="connsiteY147" fmla="*/ 4925805 h 6858000"/>
              <a:gd name="connsiteX148" fmla="*/ 6794017 w 7918980"/>
              <a:gd name="connsiteY148" fmla="*/ 5009272 h 6858000"/>
              <a:gd name="connsiteX149" fmla="*/ 6786085 w 7918980"/>
              <a:gd name="connsiteY149" fmla="*/ 5111369 h 6858000"/>
              <a:gd name="connsiteX150" fmla="*/ 6799321 w 7918980"/>
              <a:gd name="connsiteY150" fmla="*/ 5210876 h 6858000"/>
              <a:gd name="connsiteX151" fmla="*/ 6803597 w 7918980"/>
              <a:gd name="connsiteY151" fmla="*/ 5269726 h 6858000"/>
              <a:gd name="connsiteX152" fmla="*/ 6820713 w 7918980"/>
              <a:gd name="connsiteY152" fmla="*/ 5464225 h 6858000"/>
              <a:gd name="connsiteX153" fmla="*/ 6824380 w 7918980"/>
              <a:gd name="connsiteY153" fmla="*/ 5594585 h 6858000"/>
              <a:gd name="connsiteX154" fmla="*/ 6806680 w 7918980"/>
              <a:gd name="connsiteY154" fmla="*/ 5667896 h 6858000"/>
              <a:gd name="connsiteX155" fmla="*/ 6791486 w 7918980"/>
              <a:gd name="connsiteY155" fmla="*/ 5769225 h 6858000"/>
              <a:gd name="connsiteX156" fmla="*/ 6792745 w 7918980"/>
              <a:gd name="connsiteY156" fmla="*/ 5823324 h 6858000"/>
              <a:gd name="connsiteX157" fmla="*/ 6789109 w 7918980"/>
              <a:gd name="connsiteY157" fmla="*/ 5862699 h 6858000"/>
              <a:gd name="connsiteX158" fmla="*/ 6793675 w 7918980"/>
              <a:gd name="connsiteY158" fmla="*/ 5906467 h 6858000"/>
              <a:gd name="connsiteX159" fmla="*/ 6814548 w 7918980"/>
              <a:gd name="connsiteY159" fmla="*/ 5939847 h 6858000"/>
              <a:gd name="connsiteX160" fmla="*/ 6809795 w 7918980"/>
              <a:gd name="connsiteY160" fmla="*/ 5973994 h 6858000"/>
              <a:gd name="connsiteX161" fmla="*/ 6810756 w 7918980"/>
              <a:gd name="connsiteY161" fmla="*/ 6089693 h 6858000"/>
              <a:gd name="connsiteX162" fmla="*/ 6814601 w 7918980"/>
              <a:gd name="connsiteY162" fmla="*/ 6224938 h 6858000"/>
              <a:gd name="connsiteX163" fmla="*/ 6840137 w 7918980"/>
              <a:gd name="connsiteY163" fmla="*/ 6370251 h 6858000"/>
              <a:gd name="connsiteX164" fmla="*/ 6863777 w 7918980"/>
              <a:gd name="connsiteY164" fmla="*/ 6541313 h 6858000"/>
              <a:gd name="connsiteX165" fmla="*/ 6868355 w 7918980"/>
              <a:gd name="connsiteY165" fmla="*/ 6640957 h 6858000"/>
              <a:gd name="connsiteX166" fmla="*/ 6881422 w 7918980"/>
              <a:gd name="connsiteY166" fmla="*/ 6705297 h 6858000"/>
              <a:gd name="connsiteX167" fmla="*/ 6894105 w 7918980"/>
              <a:gd name="connsiteY167" fmla="*/ 6759582 h 6858000"/>
              <a:gd name="connsiteX168" fmla="*/ 6892152 w 7918980"/>
              <a:gd name="connsiteY168" fmla="*/ 6817746 h 6858000"/>
              <a:gd name="connsiteX169" fmla="*/ 6895302 w 7918980"/>
              <a:gd name="connsiteY169" fmla="*/ 6843646 h 6858000"/>
              <a:gd name="connsiteX170" fmla="*/ 6914368 w 7918980"/>
              <a:gd name="connsiteY170" fmla="*/ 6857998 h 6858000"/>
              <a:gd name="connsiteX171" fmla="*/ 7549620 w 7918980"/>
              <a:gd name="connsiteY171" fmla="*/ 6857998 h 6858000"/>
              <a:gd name="connsiteX172" fmla="*/ 7918980 w 7918980"/>
              <a:gd name="connsiteY172" fmla="*/ 6857998 h 6858000"/>
              <a:gd name="connsiteX173" fmla="*/ 7918980 w 7918980"/>
              <a:gd name="connsiteY173" fmla="*/ 6858000 h 6858000"/>
              <a:gd name="connsiteX174" fmla="*/ 7549620 w 7918980"/>
              <a:gd name="connsiteY174" fmla="*/ 6858000 h 6858000"/>
              <a:gd name="connsiteX175" fmla="*/ 6658851 w 7918980"/>
              <a:gd name="connsiteY175" fmla="*/ 6858000 h 6858000"/>
              <a:gd name="connsiteX176" fmla="*/ 2092387 w 7918980"/>
              <a:gd name="connsiteY176" fmla="*/ 6858000 h 6858000"/>
              <a:gd name="connsiteX177" fmla="*/ 1822980 w 7918980"/>
              <a:gd name="connsiteY177" fmla="*/ 6858000 h 6858000"/>
              <a:gd name="connsiteX178" fmla="*/ 727500 w 7918980"/>
              <a:gd name="connsiteY178" fmla="*/ 6858000 h 6858000"/>
              <a:gd name="connsiteX179" fmla="*/ 504457 w 7918980"/>
              <a:gd name="connsiteY179" fmla="*/ 6858000 h 6858000"/>
              <a:gd name="connsiteX180" fmla="*/ 0 w 7918980"/>
              <a:gd name="connsiteY180" fmla="*/ 6858000 h 6858000"/>
              <a:gd name="connsiteX181" fmla="*/ 0 w 7918980"/>
              <a:gd name="connsiteY18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7918980" h="6858000">
                <a:moveTo>
                  <a:pt x="0" y="0"/>
                </a:moveTo>
                <a:lnTo>
                  <a:pt x="504457" y="0"/>
                </a:lnTo>
                <a:lnTo>
                  <a:pt x="727500" y="0"/>
                </a:lnTo>
                <a:lnTo>
                  <a:pt x="1822980" y="0"/>
                </a:lnTo>
                <a:lnTo>
                  <a:pt x="2092387" y="0"/>
                </a:lnTo>
                <a:lnTo>
                  <a:pt x="7076514" y="0"/>
                </a:lnTo>
                <a:lnTo>
                  <a:pt x="7264525" y="0"/>
                </a:lnTo>
                <a:lnTo>
                  <a:pt x="7390497" y="0"/>
                </a:lnTo>
                <a:lnTo>
                  <a:pt x="7389918" y="1705"/>
                </a:lnTo>
                <a:cubicBezTo>
                  <a:pt x="7386106" y="8440"/>
                  <a:pt x="7381092" y="13784"/>
                  <a:pt x="7374574" y="17287"/>
                </a:cubicBezTo>
                <a:cubicBezTo>
                  <a:pt x="7385344" y="82036"/>
                  <a:pt x="7333329" y="69804"/>
                  <a:pt x="7368621" y="130336"/>
                </a:cubicBezTo>
                <a:cubicBezTo>
                  <a:pt x="7349933" y="117589"/>
                  <a:pt x="7359958" y="162458"/>
                  <a:pt x="7361269" y="187093"/>
                </a:cubicBezTo>
                <a:cubicBezTo>
                  <a:pt x="7359185" y="226511"/>
                  <a:pt x="7368702" y="205530"/>
                  <a:pt x="7368770" y="265704"/>
                </a:cubicBezTo>
                <a:cubicBezTo>
                  <a:pt x="7365276" y="317533"/>
                  <a:pt x="7366793" y="325288"/>
                  <a:pt x="7365293" y="354566"/>
                </a:cubicBezTo>
                <a:lnTo>
                  <a:pt x="7347106" y="472000"/>
                </a:lnTo>
                <a:lnTo>
                  <a:pt x="7345150" y="473782"/>
                </a:lnTo>
                <a:cubicBezTo>
                  <a:pt x="7340827" y="482008"/>
                  <a:pt x="7341662" y="487340"/>
                  <a:pt x="7344778" y="491380"/>
                </a:cubicBezTo>
                <a:lnTo>
                  <a:pt x="7359399" y="531675"/>
                </a:lnTo>
                <a:lnTo>
                  <a:pt x="7356415" y="536015"/>
                </a:lnTo>
                <a:lnTo>
                  <a:pt x="7361068" y="572092"/>
                </a:lnTo>
                <a:lnTo>
                  <a:pt x="7359041" y="572511"/>
                </a:lnTo>
                <a:cubicBezTo>
                  <a:pt x="7354591" y="574271"/>
                  <a:pt x="7351509" y="577121"/>
                  <a:pt x="7351198" y="582332"/>
                </a:cubicBezTo>
                <a:cubicBezTo>
                  <a:pt x="7320982" y="573171"/>
                  <a:pt x="7339242" y="585107"/>
                  <a:pt x="7340991" y="601285"/>
                </a:cubicBezTo>
                <a:cubicBezTo>
                  <a:pt x="7331818" y="617831"/>
                  <a:pt x="7303664" y="666964"/>
                  <a:pt x="7296154" y="681608"/>
                </a:cubicBezTo>
                <a:cubicBezTo>
                  <a:pt x="7296082" y="684122"/>
                  <a:pt x="7296013" y="686637"/>
                  <a:pt x="7295943" y="689151"/>
                </a:cubicBezTo>
                <a:lnTo>
                  <a:pt x="7295465" y="689289"/>
                </a:lnTo>
                <a:cubicBezTo>
                  <a:pt x="7294414" y="690905"/>
                  <a:pt x="7293966" y="693376"/>
                  <a:pt x="7294306" y="697222"/>
                </a:cubicBezTo>
                <a:cubicBezTo>
                  <a:pt x="7294586" y="703992"/>
                  <a:pt x="7294864" y="710761"/>
                  <a:pt x="7295144" y="717531"/>
                </a:cubicBezTo>
                <a:lnTo>
                  <a:pt x="7291871" y="722494"/>
                </a:lnTo>
                <a:lnTo>
                  <a:pt x="7286061" y="724368"/>
                </a:lnTo>
                <a:lnTo>
                  <a:pt x="7269961" y="752692"/>
                </a:lnTo>
                <a:cubicBezTo>
                  <a:pt x="7277671" y="764380"/>
                  <a:pt x="7245699" y="808083"/>
                  <a:pt x="7240170" y="816346"/>
                </a:cubicBezTo>
                <a:lnTo>
                  <a:pt x="7211938" y="889417"/>
                </a:lnTo>
                <a:cubicBezTo>
                  <a:pt x="7143471" y="969963"/>
                  <a:pt x="7144887" y="1005331"/>
                  <a:pt x="7130024" y="1063288"/>
                </a:cubicBezTo>
                <a:cubicBezTo>
                  <a:pt x="7136312" y="1111028"/>
                  <a:pt x="7140076" y="1110140"/>
                  <a:pt x="7126817" y="1157176"/>
                </a:cubicBezTo>
                <a:cubicBezTo>
                  <a:pt x="7124083" y="1192124"/>
                  <a:pt x="7124864" y="1197232"/>
                  <a:pt x="7109474" y="1210776"/>
                </a:cubicBezTo>
                <a:lnTo>
                  <a:pt x="7105443" y="1301993"/>
                </a:lnTo>
                <a:lnTo>
                  <a:pt x="7075215" y="1360879"/>
                </a:lnTo>
                <a:lnTo>
                  <a:pt x="7067477" y="1404045"/>
                </a:lnTo>
                <a:lnTo>
                  <a:pt x="7046803" y="1429568"/>
                </a:lnTo>
                <a:lnTo>
                  <a:pt x="7047831" y="1430305"/>
                </a:lnTo>
                <a:cubicBezTo>
                  <a:pt x="7049677" y="1432466"/>
                  <a:pt x="7037718" y="1459891"/>
                  <a:pt x="7035374" y="1463304"/>
                </a:cubicBezTo>
                <a:cubicBezTo>
                  <a:pt x="7032892" y="1477394"/>
                  <a:pt x="7036007" y="1501295"/>
                  <a:pt x="7032938" y="1514846"/>
                </a:cubicBezTo>
                <a:lnTo>
                  <a:pt x="7029397" y="1519731"/>
                </a:lnTo>
                <a:lnTo>
                  <a:pt x="7029620" y="1519929"/>
                </a:lnTo>
                <a:cubicBezTo>
                  <a:pt x="7029470" y="1521210"/>
                  <a:pt x="7032690" y="1543635"/>
                  <a:pt x="7030612" y="1546022"/>
                </a:cubicBezTo>
                <a:lnTo>
                  <a:pt x="7035010" y="1578752"/>
                </a:lnTo>
                <a:cubicBezTo>
                  <a:pt x="7029127" y="1605585"/>
                  <a:pt x="7049361" y="1622803"/>
                  <a:pt x="7026513" y="1647555"/>
                </a:cubicBezTo>
                <a:cubicBezTo>
                  <a:pt x="7021108" y="1672675"/>
                  <a:pt x="7026193" y="1694404"/>
                  <a:pt x="7013857" y="1715685"/>
                </a:cubicBezTo>
                <a:cubicBezTo>
                  <a:pt x="7019795" y="1724301"/>
                  <a:pt x="7021078" y="1732435"/>
                  <a:pt x="7007215" y="1740358"/>
                </a:cubicBezTo>
                <a:cubicBezTo>
                  <a:pt x="7005605" y="1763793"/>
                  <a:pt x="7021348" y="1769422"/>
                  <a:pt x="7004455" y="1784314"/>
                </a:cubicBezTo>
                <a:cubicBezTo>
                  <a:pt x="7028967" y="1797417"/>
                  <a:pt x="7018226" y="1798221"/>
                  <a:pt x="7008825" y="1804434"/>
                </a:cubicBezTo>
                <a:lnTo>
                  <a:pt x="7008048" y="1805316"/>
                </a:lnTo>
                <a:lnTo>
                  <a:pt x="7011573" y="1807109"/>
                </a:lnTo>
                <a:lnTo>
                  <a:pt x="7008900" y="1821003"/>
                </a:lnTo>
                <a:lnTo>
                  <a:pt x="7006523" y="1824832"/>
                </a:lnTo>
                <a:cubicBezTo>
                  <a:pt x="7005264" y="1827468"/>
                  <a:pt x="7004917" y="1829219"/>
                  <a:pt x="7005215" y="1830429"/>
                </a:cubicBezTo>
                <a:lnTo>
                  <a:pt x="7005505" y="1830569"/>
                </a:lnTo>
                <a:lnTo>
                  <a:pt x="7003643" y="1835810"/>
                </a:lnTo>
                <a:cubicBezTo>
                  <a:pt x="6999759" y="1844665"/>
                  <a:pt x="6995277" y="1853278"/>
                  <a:pt x="6990432" y="1861483"/>
                </a:cubicBezTo>
                <a:cubicBezTo>
                  <a:pt x="7002807" y="1866643"/>
                  <a:pt x="6989768" y="1884999"/>
                  <a:pt x="6997246" y="1892417"/>
                </a:cubicBezTo>
                <a:lnTo>
                  <a:pt x="7012242" y="1895114"/>
                </a:lnTo>
                <a:lnTo>
                  <a:pt x="7010080" y="1899379"/>
                </a:lnTo>
                <a:lnTo>
                  <a:pt x="7003451" y="1907867"/>
                </a:lnTo>
                <a:cubicBezTo>
                  <a:pt x="7002589" y="1909162"/>
                  <a:pt x="7002627" y="1909994"/>
                  <a:pt x="7004341" y="1910265"/>
                </a:cubicBezTo>
                <a:cubicBezTo>
                  <a:pt x="7003975" y="1914884"/>
                  <a:pt x="7000873" y="1930292"/>
                  <a:pt x="7001248" y="1935584"/>
                </a:cubicBezTo>
                <a:lnTo>
                  <a:pt x="7006599" y="1942021"/>
                </a:lnTo>
                <a:lnTo>
                  <a:pt x="6985020" y="1967551"/>
                </a:lnTo>
                <a:lnTo>
                  <a:pt x="6949577" y="2024270"/>
                </a:lnTo>
                <a:lnTo>
                  <a:pt x="6942508" y="2107942"/>
                </a:lnTo>
                <a:cubicBezTo>
                  <a:pt x="6912270" y="2138038"/>
                  <a:pt x="6933395" y="2159228"/>
                  <a:pt x="6933336" y="2193455"/>
                </a:cubicBezTo>
                <a:cubicBezTo>
                  <a:pt x="6924282" y="2220953"/>
                  <a:pt x="6933361" y="2224200"/>
                  <a:pt x="6927972" y="2260088"/>
                </a:cubicBezTo>
                <a:cubicBezTo>
                  <a:pt x="6923728" y="2275916"/>
                  <a:pt x="6917037" y="2285645"/>
                  <a:pt x="6909058" y="2296008"/>
                </a:cubicBezTo>
                <a:lnTo>
                  <a:pt x="6901810" y="2305564"/>
                </a:lnTo>
                <a:lnTo>
                  <a:pt x="6904482" y="2320214"/>
                </a:lnTo>
                <a:cubicBezTo>
                  <a:pt x="6902155" y="2355906"/>
                  <a:pt x="6895137" y="2394678"/>
                  <a:pt x="6891885" y="2417011"/>
                </a:cubicBezTo>
                <a:cubicBezTo>
                  <a:pt x="6880976" y="2426377"/>
                  <a:pt x="6897848" y="2456509"/>
                  <a:pt x="6884970" y="2454207"/>
                </a:cubicBezTo>
                <a:cubicBezTo>
                  <a:pt x="6890753" y="2464947"/>
                  <a:pt x="6887930" y="2476105"/>
                  <a:pt x="6882954" y="2487203"/>
                </a:cubicBezTo>
                <a:lnTo>
                  <a:pt x="6871484" y="2512282"/>
                </a:lnTo>
                <a:lnTo>
                  <a:pt x="6872496" y="2514318"/>
                </a:lnTo>
                <a:lnTo>
                  <a:pt x="6898111" y="2574334"/>
                </a:lnTo>
                <a:lnTo>
                  <a:pt x="6897017" y="2579877"/>
                </a:lnTo>
                <a:cubicBezTo>
                  <a:pt x="6896861" y="2585644"/>
                  <a:pt x="6897245" y="2603388"/>
                  <a:pt x="6897171" y="2608928"/>
                </a:cubicBezTo>
                <a:cubicBezTo>
                  <a:pt x="6896975" y="2610322"/>
                  <a:pt x="6896780" y="2611717"/>
                  <a:pt x="6896584" y="2613111"/>
                </a:cubicBezTo>
                <a:lnTo>
                  <a:pt x="6888164" y="2621996"/>
                </a:lnTo>
                <a:lnTo>
                  <a:pt x="6890652" y="2634265"/>
                </a:lnTo>
                <a:lnTo>
                  <a:pt x="6882034" y="2647237"/>
                </a:lnTo>
                <a:cubicBezTo>
                  <a:pt x="6884287" y="2648158"/>
                  <a:pt x="6886365" y="2649356"/>
                  <a:pt x="6888195" y="2650786"/>
                </a:cubicBezTo>
                <a:lnTo>
                  <a:pt x="6894052" y="2661993"/>
                </a:lnTo>
                <a:lnTo>
                  <a:pt x="6885953" y="2670949"/>
                </a:lnTo>
                <a:cubicBezTo>
                  <a:pt x="6898507" y="2672007"/>
                  <a:pt x="6883930" y="2681695"/>
                  <a:pt x="6880156" y="2690255"/>
                </a:cubicBezTo>
                <a:lnTo>
                  <a:pt x="6881009" y="2695683"/>
                </a:lnTo>
                <a:lnTo>
                  <a:pt x="6870001" y="2713964"/>
                </a:lnTo>
                <a:lnTo>
                  <a:pt x="6864441" y="2730175"/>
                </a:lnTo>
                <a:lnTo>
                  <a:pt x="6875107" y="2763497"/>
                </a:lnTo>
                <a:lnTo>
                  <a:pt x="6837349" y="3051539"/>
                </a:lnTo>
                <a:lnTo>
                  <a:pt x="6835698" y="3060333"/>
                </a:lnTo>
                <a:lnTo>
                  <a:pt x="6837785" y="3065434"/>
                </a:lnTo>
                <a:lnTo>
                  <a:pt x="6834476" y="3066836"/>
                </a:lnTo>
                <a:lnTo>
                  <a:pt x="6831096" y="3084834"/>
                </a:lnTo>
                <a:cubicBezTo>
                  <a:pt x="6831166" y="3088976"/>
                  <a:pt x="6831235" y="3093117"/>
                  <a:pt x="6831305" y="3097259"/>
                </a:cubicBezTo>
                <a:lnTo>
                  <a:pt x="6828050" y="3101053"/>
                </a:lnTo>
                <a:lnTo>
                  <a:pt x="6827093" y="3106151"/>
                </a:lnTo>
                <a:lnTo>
                  <a:pt x="6833251" y="3116747"/>
                </a:lnTo>
                <a:cubicBezTo>
                  <a:pt x="6834765" y="3127646"/>
                  <a:pt x="6821739" y="3134084"/>
                  <a:pt x="6825921" y="3151828"/>
                </a:cubicBezTo>
                <a:cubicBezTo>
                  <a:pt x="6833244" y="3163902"/>
                  <a:pt x="6834336" y="3171780"/>
                  <a:pt x="6825863" y="3180546"/>
                </a:cubicBezTo>
                <a:cubicBezTo>
                  <a:pt x="6861566" y="3236545"/>
                  <a:pt x="6826703" y="3210316"/>
                  <a:pt x="6839691" y="3258677"/>
                </a:cubicBezTo>
                <a:lnTo>
                  <a:pt x="6840898" y="3262610"/>
                </a:lnTo>
                <a:lnTo>
                  <a:pt x="6834652" y="3277179"/>
                </a:lnTo>
                <a:lnTo>
                  <a:pt x="6832324" y="3278130"/>
                </a:lnTo>
                <a:lnTo>
                  <a:pt x="6849750" y="3325671"/>
                </a:lnTo>
                <a:lnTo>
                  <a:pt x="6847551" y="3332072"/>
                </a:lnTo>
                <a:lnTo>
                  <a:pt x="6864685" y="3362948"/>
                </a:lnTo>
                <a:lnTo>
                  <a:pt x="6870457" y="3378959"/>
                </a:lnTo>
                <a:lnTo>
                  <a:pt x="6883738" y="3407057"/>
                </a:lnTo>
                <a:lnTo>
                  <a:pt x="6881948" y="3409825"/>
                </a:lnTo>
                <a:lnTo>
                  <a:pt x="6885647" y="3415218"/>
                </a:lnTo>
                <a:lnTo>
                  <a:pt x="6883908" y="3419880"/>
                </a:lnTo>
                <a:lnTo>
                  <a:pt x="6885903" y="3424545"/>
                </a:lnTo>
                <a:cubicBezTo>
                  <a:pt x="6886517" y="3433967"/>
                  <a:pt x="6886474" y="3466028"/>
                  <a:pt x="6887603" y="3476412"/>
                </a:cubicBezTo>
                <a:lnTo>
                  <a:pt x="6892664" y="3486850"/>
                </a:lnTo>
                <a:lnTo>
                  <a:pt x="6886319" y="3496391"/>
                </a:lnTo>
                <a:lnTo>
                  <a:pt x="6893119" y="3531201"/>
                </a:lnTo>
                <a:lnTo>
                  <a:pt x="6902876" y="3542019"/>
                </a:lnTo>
                <a:lnTo>
                  <a:pt x="6910520" y="3552249"/>
                </a:lnTo>
                <a:cubicBezTo>
                  <a:pt x="6910641" y="3552725"/>
                  <a:pt x="6910761" y="3553202"/>
                  <a:pt x="6910882" y="3553678"/>
                </a:cubicBezTo>
                <a:lnTo>
                  <a:pt x="6914489" y="3568021"/>
                </a:lnTo>
                <a:lnTo>
                  <a:pt x="6914914" y="3569719"/>
                </a:lnTo>
                <a:lnTo>
                  <a:pt x="6912342" y="3586412"/>
                </a:lnTo>
                <a:lnTo>
                  <a:pt x="6915338" y="3597336"/>
                </a:lnTo>
                <a:lnTo>
                  <a:pt x="6907234" y="3606007"/>
                </a:lnTo>
                <a:cubicBezTo>
                  <a:pt x="6907242" y="3617747"/>
                  <a:pt x="6907253" y="3629488"/>
                  <a:pt x="6907261" y="3641228"/>
                </a:cubicBezTo>
                <a:lnTo>
                  <a:pt x="6914828" y="3653088"/>
                </a:lnTo>
                <a:lnTo>
                  <a:pt x="6920416" y="3664114"/>
                </a:lnTo>
                <a:cubicBezTo>
                  <a:pt x="6920443" y="3664599"/>
                  <a:pt x="6920471" y="3665084"/>
                  <a:pt x="6920498" y="3665569"/>
                </a:cubicBezTo>
                <a:cubicBezTo>
                  <a:pt x="6920895" y="3672776"/>
                  <a:pt x="6919946" y="3688591"/>
                  <a:pt x="6922809" y="3707357"/>
                </a:cubicBezTo>
                <a:cubicBezTo>
                  <a:pt x="6923485" y="3724716"/>
                  <a:pt x="6941058" y="3760234"/>
                  <a:pt x="6937676" y="3778166"/>
                </a:cubicBezTo>
                <a:cubicBezTo>
                  <a:pt x="6964607" y="3845122"/>
                  <a:pt x="6948407" y="3821305"/>
                  <a:pt x="6958359" y="3878222"/>
                </a:cubicBezTo>
                <a:cubicBezTo>
                  <a:pt x="6984499" y="3905047"/>
                  <a:pt x="6948397" y="4015047"/>
                  <a:pt x="6953118" y="4048117"/>
                </a:cubicBezTo>
                <a:cubicBezTo>
                  <a:pt x="6904784" y="4192084"/>
                  <a:pt x="6919242" y="4158987"/>
                  <a:pt x="6913020" y="4219510"/>
                </a:cubicBezTo>
                <a:cubicBezTo>
                  <a:pt x="6927533" y="4280033"/>
                  <a:pt x="6888360" y="4345686"/>
                  <a:pt x="6915792" y="4411258"/>
                </a:cubicBezTo>
                <a:cubicBezTo>
                  <a:pt x="6913610" y="4437329"/>
                  <a:pt x="6906858" y="4473140"/>
                  <a:pt x="6907579" y="4488531"/>
                </a:cubicBezTo>
                <a:cubicBezTo>
                  <a:pt x="6907403" y="4505410"/>
                  <a:pt x="6907228" y="4522289"/>
                  <a:pt x="6907052" y="4539168"/>
                </a:cubicBezTo>
                <a:cubicBezTo>
                  <a:pt x="6895094" y="4567830"/>
                  <a:pt x="6887285" y="4588197"/>
                  <a:pt x="6891916" y="4625153"/>
                </a:cubicBezTo>
                <a:cubicBezTo>
                  <a:pt x="6900413" y="4662889"/>
                  <a:pt x="6888879" y="4679357"/>
                  <a:pt x="6882094" y="4733115"/>
                </a:cubicBezTo>
                <a:cubicBezTo>
                  <a:pt x="6891667" y="4752352"/>
                  <a:pt x="6878350" y="4832308"/>
                  <a:pt x="6860189" y="4844323"/>
                </a:cubicBezTo>
                <a:cubicBezTo>
                  <a:pt x="6856424" y="4857054"/>
                  <a:pt x="6863174" y="4871554"/>
                  <a:pt x="6843618" y="4877992"/>
                </a:cubicBezTo>
                <a:cubicBezTo>
                  <a:pt x="6820131" y="4888353"/>
                  <a:pt x="6857398" y="4931200"/>
                  <a:pt x="6829393" y="4925805"/>
                </a:cubicBezTo>
                <a:cubicBezTo>
                  <a:pt x="6854944" y="4956261"/>
                  <a:pt x="6805820" y="4982633"/>
                  <a:pt x="6794017" y="5009272"/>
                </a:cubicBezTo>
                <a:cubicBezTo>
                  <a:pt x="6796239" y="5034036"/>
                  <a:pt x="6791355" y="5053859"/>
                  <a:pt x="6786085" y="5111369"/>
                </a:cubicBezTo>
                <a:cubicBezTo>
                  <a:pt x="6796204" y="5141336"/>
                  <a:pt x="6760393" y="5161742"/>
                  <a:pt x="6799321" y="5210876"/>
                </a:cubicBezTo>
                <a:cubicBezTo>
                  <a:pt x="6795435" y="5212581"/>
                  <a:pt x="6800034" y="5227501"/>
                  <a:pt x="6803597" y="5269726"/>
                </a:cubicBezTo>
                <a:cubicBezTo>
                  <a:pt x="6807162" y="5311951"/>
                  <a:pt x="6813370" y="5400671"/>
                  <a:pt x="6820713" y="5464225"/>
                </a:cubicBezTo>
                <a:cubicBezTo>
                  <a:pt x="6824745" y="5536542"/>
                  <a:pt x="6813205" y="5517959"/>
                  <a:pt x="6824380" y="5594585"/>
                </a:cubicBezTo>
                <a:cubicBezTo>
                  <a:pt x="6822888" y="5619318"/>
                  <a:pt x="6797022" y="5647975"/>
                  <a:pt x="6806680" y="5667896"/>
                </a:cubicBezTo>
                <a:cubicBezTo>
                  <a:pt x="6799814" y="5696311"/>
                  <a:pt x="6798559" y="5738356"/>
                  <a:pt x="6791486" y="5769225"/>
                </a:cubicBezTo>
                <a:cubicBezTo>
                  <a:pt x="6791906" y="5787258"/>
                  <a:pt x="6792324" y="5805291"/>
                  <a:pt x="6792745" y="5823324"/>
                </a:cubicBezTo>
                <a:cubicBezTo>
                  <a:pt x="6789102" y="5853058"/>
                  <a:pt x="6788588" y="5838948"/>
                  <a:pt x="6789109" y="5862699"/>
                </a:cubicBezTo>
                <a:lnTo>
                  <a:pt x="6793675" y="5906467"/>
                </a:lnTo>
                <a:lnTo>
                  <a:pt x="6814548" y="5939847"/>
                </a:lnTo>
                <a:cubicBezTo>
                  <a:pt x="6821828" y="5955713"/>
                  <a:pt x="6797711" y="5940131"/>
                  <a:pt x="6809795" y="5973994"/>
                </a:cubicBezTo>
                <a:cubicBezTo>
                  <a:pt x="6784167" y="5997051"/>
                  <a:pt x="6806424" y="6032039"/>
                  <a:pt x="6810756" y="6089693"/>
                </a:cubicBezTo>
                <a:lnTo>
                  <a:pt x="6814601" y="6224938"/>
                </a:lnTo>
                <a:cubicBezTo>
                  <a:pt x="6811422" y="6270972"/>
                  <a:pt x="6831942" y="6317522"/>
                  <a:pt x="6840137" y="6370251"/>
                </a:cubicBezTo>
                <a:cubicBezTo>
                  <a:pt x="6848333" y="6422980"/>
                  <a:pt x="6862918" y="6490855"/>
                  <a:pt x="6863777" y="6541313"/>
                </a:cubicBezTo>
                <a:cubicBezTo>
                  <a:pt x="6862878" y="6576319"/>
                  <a:pt x="6854892" y="6591883"/>
                  <a:pt x="6868355" y="6640957"/>
                </a:cubicBezTo>
                <a:cubicBezTo>
                  <a:pt x="6880485" y="6669536"/>
                  <a:pt x="6875256" y="6675394"/>
                  <a:pt x="6881422" y="6705297"/>
                </a:cubicBezTo>
                <a:cubicBezTo>
                  <a:pt x="6880347" y="6727133"/>
                  <a:pt x="6890881" y="6732087"/>
                  <a:pt x="6894105" y="6759582"/>
                </a:cubicBezTo>
                <a:cubicBezTo>
                  <a:pt x="6878594" y="6796071"/>
                  <a:pt x="6874636" y="6769544"/>
                  <a:pt x="6892152" y="6817746"/>
                </a:cubicBezTo>
                <a:cubicBezTo>
                  <a:pt x="6883936" y="6828354"/>
                  <a:pt x="6887505" y="6836369"/>
                  <a:pt x="6895302" y="6843646"/>
                </a:cubicBezTo>
                <a:lnTo>
                  <a:pt x="6914368" y="6857998"/>
                </a:lnTo>
                <a:lnTo>
                  <a:pt x="7549620" y="6857998"/>
                </a:lnTo>
                <a:lnTo>
                  <a:pt x="7918980" y="6857998"/>
                </a:lnTo>
                <a:lnTo>
                  <a:pt x="7918980" y="6858000"/>
                </a:lnTo>
                <a:lnTo>
                  <a:pt x="7549620" y="6858000"/>
                </a:lnTo>
                <a:lnTo>
                  <a:pt x="6658851" y="6858000"/>
                </a:lnTo>
                <a:lnTo>
                  <a:pt x="2092387" y="6858000"/>
                </a:lnTo>
                <a:lnTo>
                  <a:pt x="1822980" y="6858000"/>
                </a:lnTo>
                <a:lnTo>
                  <a:pt x="727500" y="6858000"/>
                </a:lnTo>
                <a:lnTo>
                  <a:pt x="50445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6AB2B1F-1C94-7AC6-8C7C-7CADA81AACD3}"/>
              </a:ext>
            </a:extLst>
          </p:cNvPr>
          <p:cNvSpPr txBox="1"/>
          <p:nvPr/>
        </p:nvSpPr>
        <p:spPr>
          <a:xfrm>
            <a:off x="416597" y="609600"/>
            <a:ext cx="5908313" cy="13308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>
                <a:solidFill>
                  <a:srgbClr val="009BD2"/>
                </a:solidFill>
                <a:latin typeface="Calibri"/>
                <a:ea typeface="Calibri"/>
                <a:cs typeface="Calibri"/>
              </a:rPr>
              <a:t>100</a:t>
            </a:r>
            <a:r>
              <a:rPr lang="en-US" sz="4400" b="1">
                <a:solidFill>
                  <a:srgbClr val="009BD2"/>
                </a:solidFill>
                <a:latin typeface="Calibri"/>
                <a:ea typeface="Calibri"/>
                <a:cs typeface="Calibri"/>
              </a:rPr>
              <a:t> </a:t>
            </a:r>
            <a:r>
              <a:rPr lang="en-US" sz="4400" b="1" kern="1200">
                <a:solidFill>
                  <a:srgbClr val="009BD2"/>
                </a:solidFill>
                <a:latin typeface="Calibri"/>
                <a:ea typeface="Calibri"/>
                <a:cs typeface="Calibri"/>
              </a:rPr>
              <a:t>STORIE</a:t>
            </a:r>
            <a:r>
              <a:rPr lang="en-US" sz="4400" b="1">
                <a:solidFill>
                  <a:srgbClr val="009BD2"/>
                </a:solidFill>
                <a:latin typeface="Calibri"/>
                <a:ea typeface="Calibri"/>
                <a:cs typeface="Calibri"/>
              </a:rPr>
              <a:t> </a:t>
            </a:r>
            <a:r>
              <a:rPr lang="en-US" sz="4400" b="1" kern="1200">
                <a:solidFill>
                  <a:srgbClr val="009BD2"/>
                </a:solidFill>
                <a:latin typeface="Calibri"/>
                <a:ea typeface="Calibri"/>
                <a:cs typeface="Calibri"/>
              </a:rPr>
              <a:t>DI </a:t>
            </a:r>
            <a:endParaRPr lang="en-US" sz="4400">
              <a:solidFill>
                <a:srgbClr val="009BD2"/>
              </a:solidFill>
              <a:latin typeface="Calibri"/>
              <a:ea typeface="Calibri"/>
              <a:cs typeface="Calibri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>
                <a:solidFill>
                  <a:srgbClr val="009BD2"/>
                </a:solidFill>
                <a:latin typeface="Calibri"/>
                <a:ea typeface="Calibri"/>
                <a:cs typeface="Calibri"/>
              </a:rPr>
              <a:t>AUTOPRODUZIONE</a:t>
            </a:r>
            <a:endParaRPr lang="en-US" sz="4400" kern="1200">
              <a:solidFill>
                <a:srgbClr val="009BD2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C2D2A3D-F03D-B6B6-ABDD-C959A02C1F10}"/>
              </a:ext>
            </a:extLst>
          </p:cNvPr>
          <p:cNvSpPr txBox="1"/>
          <p:nvPr/>
        </p:nvSpPr>
        <p:spPr>
          <a:xfrm>
            <a:off x="416597" y="2194102"/>
            <a:ext cx="6310094" cy="388087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600"/>
              <a:t>Tra </a:t>
            </a:r>
            <a:r>
              <a:rPr lang="en-US" sz="1600" b="1" err="1"/>
              <a:t>Comunità</a:t>
            </a:r>
            <a:r>
              <a:rPr lang="en-US" sz="1600" b="1"/>
              <a:t> </a:t>
            </a:r>
            <a:r>
              <a:rPr lang="en-US" sz="1600" b="1" err="1"/>
              <a:t>Energetiche</a:t>
            </a:r>
            <a:r>
              <a:rPr lang="en-US" sz="1600" b="1"/>
              <a:t> </a:t>
            </a:r>
            <a:r>
              <a:rPr lang="en-US" sz="1600" b="1" err="1"/>
              <a:t>Rinnovabili</a:t>
            </a:r>
            <a:r>
              <a:rPr lang="en-US" sz="1600"/>
              <a:t> e </a:t>
            </a:r>
            <a:r>
              <a:rPr lang="en-US" sz="1600" b="1" err="1"/>
              <a:t>Configurazioni</a:t>
            </a:r>
            <a:r>
              <a:rPr lang="en-US" sz="1600" b="1"/>
              <a:t> di </a:t>
            </a:r>
            <a:r>
              <a:rPr lang="en-US" sz="1600" b="1" err="1"/>
              <a:t>Autoconsumo</a:t>
            </a:r>
            <a:r>
              <a:rPr lang="en-US" sz="1600" b="1"/>
              <a:t> </a:t>
            </a:r>
            <a:r>
              <a:rPr lang="en-US" sz="1600" b="1" err="1"/>
              <a:t>Collettivo</a:t>
            </a:r>
            <a:r>
              <a:rPr lang="en-US" sz="1600"/>
              <a:t> </a:t>
            </a:r>
            <a:r>
              <a:rPr lang="en-US" sz="1600" err="1"/>
              <a:t>raccolte</a:t>
            </a:r>
            <a:r>
              <a:rPr lang="en-US" sz="1600"/>
              <a:t> da </a:t>
            </a:r>
            <a:r>
              <a:rPr lang="en-US" sz="1600" err="1"/>
              <a:t>Legambiente</a:t>
            </a:r>
            <a:r>
              <a:rPr lang="en-US" sz="1600"/>
              <a:t> in </a:t>
            </a:r>
            <a:r>
              <a:rPr lang="en-US" sz="1600" err="1"/>
              <a:t>queste</a:t>
            </a:r>
            <a:r>
              <a:rPr lang="en-US" sz="1600"/>
              <a:t> </a:t>
            </a:r>
            <a:r>
              <a:rPr lang="en-US" sz="1600" err="1"/>
              <a:t>ultime</a:t>
            </a:r>
            <a:r>
              <a:rPr lang="en-US" sz="1600"/>
              <a:t> </a:t>
            </a:r>
            <a:r>
              <a:rPr lang="en-US" sz="1600" b="1"/>
              <a:t>3 </a:t>
            </a:r>
            <a:r>
              <a:rPr lang="en-US" sz="1600" b="1" err="1"/>
              <a:t>edizioni</a:t>
            </a:r>
            <a:r>
              <a:rPr lang="en-US" sz="1600"/>
              <a:t> del </a:t>
            </a:r>
            <a:r>
              <a:rPr lang="en-US" sz="1600" err="1"/>
              <a:t>Rapporto</a:t>
            </a:r>
            <a:r>
              <a:rPr lang="en-US" sz="1600"/>
              <a:t>.</a:t>
            </a:r>
            <a:endParaRPr lang="it-IT" sz="1600">
              <a:ea typeface="Calibri"/>
              <a:cs typeface="Calibri"/>
            </a:endParaRPr>
          </a:p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600"/>
              <a:t>35 </a:t>
            </a:r>
            <a:r>
              <a:rPr lang="en-US" sz="1600" err="1"/>
              <a:t>realtà</a:t>
            </a:r>
            <a:r>
              <a:rPr lang="en-US" sz="1600"/>
              <a:t> </a:t>
            </a:r>
            <a:r>
              <a:rPr lang="en-US" sz="1600" err="1"/>
              <a:t>effettivamente</a:t>
            </a:r>
            <a:r>
              <a:rPr lang="en-US" sz="1600"/>
              <a:t> operative</a:t>
            </a:r>
            <a:endParaRPr lang="en-US" sz="1600">
              <a:ea typeface="Calibri"/>
              <a:cs typeface="Calibri"/>
            </a:endParaRPr>
          </a:p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600"/>
              <a:t>41 in </a:t>
            </a:r>
            <a:r>
              <a:rPr lang="en-US" sz="1600" err="1"/>
              <a:t>progetto</a:t>
            </a:r>
            <a:endParaRPr lang="en-US" sz="1600">
              <a:ea typeface="Calibri"/>
              <a:cs typeface="Calibri"/>
            </a:endParaRPr>
          </a:p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600"/>
              <a:t>24 in </a:t>
            </a:r>
            <a:r>
              <a:rPr lang="en-US" sz="1600" err="1"/>
              <a:t>movimento</a:t>
            </a:r>
            <a:r>
              <a:rPr lang="en-US" sz="1600"/>
              <a:t> </a:t>
            </a:r>
            <a:endParaRPr lang="en-US" sz="1600">
              <a:ea typeface="Calibri"/>
              <a:cs typeface="Calibri"/>
            </a:endParaRPr>
          </a:p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600" b="1">
              <a:ea typeface="Calibri"/>
              <a:cs typeface="Calibri"/>
            </a:endParaRPr>
          </a:p>
          <a:p>
            <a:pPr>
              <a:lnSpc>
                <a:spcPct val="110000"/>
              </a:lnSpc>
            </a:pPr>
            <a:r>
              <a:rPr lang="en-US" sz="1600" b="1"/>
              <a:t>59 quelle </a:t>
            </a:r>
            <a:r>
              <a:rPr lang="en-US" sz="1600" b="1" err="1"/>
              <a:t>nuove</a:t>
            </a:r>
            <a:r>
              <a:rPr lang="en-US" sz="1600"/>
              <a:t>, </a:t>
            </a:r>
            <a:r>
              <a:rPr lang="en-US" sz="1600" err="1"/>
              <a:t>censite</a:t>
            </a:r>
            <a:r>
              <a:rPr lang="en-US" sz="1600"/>
              <a:t> </a:t>
            </a:r>
            <a:r>
              <a:rPr lang="en-US" sz="1600" err="1"/>
              <a:t>tra</a:t>
            </a:r>
            <a:r>
              <a:rPr lang="en-US" sz="1600"/>
              <a:t> </a:t>
            </a:r>
            <a:r>
              <a:rPr lang="en-US" sz="1600" err="1"/>
              <a:t>giugno</a:t>
            </a:r>
            <a:r>
              <a:rPr lang="en-US" sz="1600"/>
              <a:t> 2021 e </a:t>
            </a:r>
            <a:r>
              <a:rPr lang="en-US" sz="1600" err="1"/>
              <a:t>maggio</a:t>
            </a:r>
            <a:r>
              <a:rPr lang="en-US" sz="1600"/>
              <a:t> 2022</a:t>
            </a:r>
            <a:endParaRPr lang="en-US" sz="1600">
              <a:ea typeface="Calibri"/>
              <a:cs typeface="Calibri"/>
            </a:endParaRPr>
          </a:p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600"/>
              <a:t>39 </a:t>
            </a:r>
            <a:r>
              <a:rPr lang="en-US" sz="1600" err="1"/>
              <a:t>sono</a:t>
            </a:r>
            <a:r>
              <a:rPr lang="en-US" sz="1600"/>
              <a:t> </a:t>
            </a:r>
            <a:r>
              <a:rPr lang="en-US" sz="1600" err="1"/>
              <a:t>Comunità</a:t>
            </a:r>
            <a:r>
              <a:rPr lang="en-US" sz="1600"/>
              <a:t> </a:t>
            </a:r>
            <a:r>
              <a:rPr lang="en-US" sz="1600" err="1"/>
              <a:t>Energetiche</a:t>
            </a:r>
            <a:r>
              <a:rPr lang="en-US" sz="1600"/>
              <a:t> </a:t>
            </a:r>
            <a:r>
              <a:rPr lang="en-US" sz="1600" err="1"/>
              <a:t>Rinnovabili</a:t>
            </a:r>
            <a:endParaRPr lang="en-US" sz="1600">
              <a:ea typeface="Calibri"/>
              <a:cs typeface="Calibri"/>
            </a:endParaRPr>
          </a:p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600"/>
              <a:t>20 </a:t>
            </a:r>
            <a:r>
              <a:rPr lang="en-US" sz="1600" err="1"/>
              <a:t>sono</a:t>
            </a:r>
            <a:r>
              <a:rPr lang="en-US" sz="1600"/>
              <a:t> </a:t>
            </a:r>
            <a:r>
              <a:rPr lang="en-US" sz="1600" err="1"/>
              <a:t>Configurazioni</a:t>
            </a:r>
            <a:r>
              <a:rPr lang="en-US" sz="1600"/>
              <a:t> di </a:t>
            </a:r>
            <a:r>
              <a:rPr lang="en-US" sz="1600" err="1"/>
              <a:t>Autoconsumo</a:t>
            </a:r>
            <a:r>
              <a:rPr lang="en-US" sz="1600"/>
              <a:t> </a:t>
            </a:r>
            <a:r>
              <a:rPr lang="en-US" sz="1600" err="1"/>
              <a:t>Collettivo</a:t>
            </a:r>
            <a:endParaRPr lang="en-US" sz="1600">
              <a:ea typeface="Calibri"/>
              <a:cs typeface="Calibri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>
              <a:ea typeface="Calibri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/>
              <a:t>Storie </a:t>
            </a:r>
            <a:r>
              <a:rPr lang="en-US" sz="1600" err="1"/>
              <a:t>che</a:t>
            </a:r>
            <a:r>
              <a:rPr lang="en-US" sz="1600"/>
              <a:t> </a:t>
            </a:r>
            <a:r>
              <a:rPr lang="en-US" sz="1600" err="1"/>
              <a:t>stanno</a:t>
            </a:r>
            <a:r>
              <a:rPr lang="en-US" sz="1600"/>
              <a:t> </a:t>
            </a:r>
            <a:r>
              <a:rPr lang="en-US" sz="1600" err="1"/>
              <a:t>coinvolgono</a:t>
            </a:r>
            <a:r>
              <a:rPr lang="en-US" sz="1600"/>
              <a:t> </a:t>
            </a:r>
            <a:r>
              <a:rPr lang="en-US" sz="1600" b="1" err="1"/>
              <a:t>centinaia</a:t>
            </a:r>
            <a:r>
              <a:rPr lang="en-US" sz="1600" b="1"/>
              <a:t> di </a:t>
            </a:r>
            <a:r>
              <a:rPr lang="en-US" sz="1600" b="1" err="1"/>
              <a:t>famiglie</a:t>
            </a:r>
            <a:r>
              <a:rPr lang="en-US" sz="1600"/>
              <a:t>, </a:t>
            </a:r>
            <a:r>
              <a:rPr lang="en-US" sz="1600" err="1"/>
              <a:t>almeno</a:t>
            </a:r>
            <a:r>
              <a:rPr lang="en-US" sz="1600"/>
              <a:t> </a:t>
            </a:r>
            <a:r>
              <a:rPr lang="en-US" sz="1600" b="1"/>
              <a:t>55 </a:t>
            </a:r>
            <a:r>
              <a:rPr lang="en-US" sz="1600" b="1" err="1"/>
              <a:t>Comuni</a:t>
            </a:r>
            <a:r>
              <a:rPr lang="en-US" sz="1600" b="1"/>
              <a:t> </a:t>
            </a:r>
            <a:r>
              <a:rPr lang="en-US" sz="1600"/>
              <a:t>e </a:t>
            </a:r>
            <a:r>
              <a:rPr lang="en-US" sz="1600" b="1" err="1"/>
              <a:t>oltre</a:t>
            </a:r>
            <a:r>
              <a:rPr lang="en-US" sz="1600" b="1"/>
              <a:t> 20 </a:t>
            </a:r>
            <a:r>
              <a:rPr lang="en-US" sz="1600" b="1" err="1"/>
              <a:t>imprese</a:t>
            </a:r>
            <a:r>
              <a:rPr lang="en-US" sz="1600"/>
              <a:t> </a:t>
            </a:r>
            <a:r>
              <a:rPr lang="en-US" sz="1600" err="1"/>
              <a:t>coinvolte</a:t>
            </a:r>
            <a:r>
              <a:rPr lang="en-US" sz="1600"/>
              <a:t> </a:t>
            </a:r>
            <a:r>
              <a:rPr lang="en-US" sz="1600" err="1"/>
              <a:t>direttamente</a:t>
            </a:r>
            <a:r>
              <a:rPr lang="en-US" sz="1600"/>
              <a:t> e </a:t>
            </a:r>
            <a:r>
              <a:rPr lang="en-US" sz="1600" err="1"/>
              <a:t>indirettamente</a:t>
            </a:r>
            <a:r>
              <a:rPr lang="en-US" sz="1600"/>
              <a:t> </a:t>
            </a:r>
            <a:r>
              <a:rPr lang="en-US" sz="1600" err="1"/>
              <a:t>nella</a:t>
            </a:r>
            <a:r>
              <a:rPr lang="en-US" sz="1600"/>
              <a:t> </a:t>
            </a:r>
            <a:r>
              <a:rPr lang="en-US" sz="1600" err="1"/>
              <a:t>creazione</a:t>
            </a:r>
            <a:r>
              <a:rPr lang="en-US" sz="1600"/>
              <a:t> di </a:t>
            </a:r>
            <a:r>
              <a:rPr lang="en-US" sz="1600" err="1"/>
              <a:t>comunità</a:t>
            </a:r>
            <a:r>
              <a:rPr lang="en-US" sz="1600"/>
              <a:t> </a:t>
            </a:r>
            <a:r>
              <a:rPr lang="en-US" sz="1600" err="1"/>
              <a:t>energetiche</a:t>
            </a:r>
            <a:endParaRPr lang="en-US" sz="1600">
              <a:ea typeface="Calibri"/>
              <a:cs typeface="Calibri"/>
            </a:endParaRPr>
          </a:p>
        </p:txBody>
      </p:sp>
      <p:sp>
        <p:nvSpPr>
          <p:cNvPr id="38" name="Rectangle 6">
            <a:extLst>
              <a:ext uri="{FF2B5EF4-FFF2-40B4-BE49-F238E27FC236}">
                <a16:creationId xmlns:a16="http://schemas.microsoft.com/office/drawing/2014/main" id="{5B1C0F75-E7F7-4B02-A77F-5EABD7CBD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64090" y="6128733"/>
            <a:ext cx="1367625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9E7F65A-EA0E-7A49-E3C4-9EE58B495005}"/>
              </a:ext>
            </a:extLst>
          </p:cNvPr>
          <p:cNvSpPr/>
          <p:nvPr/>
        </p:nvSpPr>
        <p:spPr>
          <a:xfrm>
            <a:off x="8589818" y="5936673"/>
            <a:ext cx="1828800" cy="665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6" descr="Immagine che contiene mappa&#10;&#10;Descrizione generata automaticamente">
            <a:extLst>
              <a:ext uri="{FF2B5EF4-FFF2-40B4-BE49-F238E27FC236}">
                <a16:creationId xmlns:a16="http://schemas.microsoft.com/office/drawing/2014/main" id="{046A2638-811B-5277-5A35-2331A7FB68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6972" y="82934"/>
            <a:ext cx="4757057" cy="6615931"/>
          </a:xfrm>
          <a:prstGeom prst="rect">
            <a:avLst/>
          </a:prstGeom>
        </p:spPr>
      </p:pic>
      <p:pic>
        <p:nvPicPr>
          <p:cNvPr id="7" name="Immagine 7" descr="Immagine che contiene testo, lampada, cielo notturno&#10;&#10;Descrizione generata automaticamente">
            <a:extLst>
              <a:ext uri="{FF2B5EF4-FFF2-40B4-BE49-F238E27FC236}">
                <a16:creationId xmlns:a16="http://schemas.microsoft.com/office/drawing/2014/main" id="{FB19BFBE-130F-F12F-D14F-6B642B3DB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5256" y="6124766"/>
            <a:ext cx="1012372" cy="38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7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3508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 dirty="0">
                <a:solidFill>
                  <a:srgbClr val="009BD2"/>
                </a:solidFill>
              </a:rPr>
              <a:t>L'ITALIA A DUE VELOCITA'</a:t>
            </a: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86" y="1534517"/>
            <a:ext cx="5505450" cy="3886200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5947715" y="1695464"/>
            <a:ext cx="60960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600" b="1"/>
              <a:t>Continua la crescita delle fonti rinnovabili in Italia</a:t>
            </a:r>
            <a:r>
              <a:rPr lang="it-IT" sz="1600"/>
              <a:t>, anche se ancora con numeri ben lontani dal triennio 2009 – 2011. Come crescono i Comuni che presentano nei propri territori le tecnologie pulite, tra impianti pubblici e privati e di tutte le dimensioni. </a:t>
            </a:r>
          </a:p>
          <a:p>
            <a:endParaRPr lang="it-IT" sz="1600"/>
          </a:p>
          <a:p>
            <a:r>
              <a:rPr lang="it-IT" sz="1600"/>
              <a:t>Almeno 1,35 milioni di impianti distribuiti in tutti i Comuni italiani.</a:t>
            </a:r>
          </a:p>
          <a:p>
            <a:endParaRPr lang="it-IT" sz="16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>
                <a:solidFill>
                  <a:srgbClr val="009BD2"/>
                </a:solidFill>
              </a:rPr>
              <a:t>7.127</a:t>
            </a:r>
            <a:r>
              <a:rPr lang="it-IT" sz="1600"/>
              <a:t> Comuni in cui è presente almeno un impianto </a:t>
            </a:r>
            <a:r>
              <a:rPr lang="it-IT" sz="1600">
                <a:solidFill>
                  <a:srgbClr val="009BD2"/>
                </a:solidFill>
              </a:rPr>
              <a:t>solare termico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>
                <a:solidFill>
                  <a:srgbClr val="009BD2"/>
                </a:solidFill>
              </a:rPr>
              <a:t>7.855</a:t>
            </a:r>
            <a:r>
              <a:rPr lang="it-IT" sz="1600"/>
              <a:t> Comuni con impianti </a:t>
            </a:r>
            <a:r>
              <a:rPr lang="it-IT" sz="1600">
                <a:solidFill>
                  <a:srgbClr val="009BD2"/>
                </a:solidFill>
              </a:rPr>
              <a:t>solari fotovoltaici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>
                <a:solidFill>
                  <a:srgbClr val="009BD2"/>
                </a:solidFill>
              </a:rPr>
              <a:t>1.054</a:t>
            </a:r>
            <a:r>
              <a:rPr lang="it-IT" sz="1600"/>
              <a:t> Comuni in cui è presente almeno un </a:t>
            </a:r>
            <a:r>
              <a:rPr lang="it-IT" sz="1600">
                <a:solidFill>
                  <a:srgbClr val="009BD2"/>
                </a:solidFill>
              </a:rPr>
              <a:t>impianto eolico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>
                <a:solidFill>
                  <a:srgbClr val="009BD2"/>
                </a:solidFill>
              </a:rPr>
              <a:t>1.523</a:t>
            </a:r>
            <a:r>
              <a:rPr lang="it-IT" sz="1600"/>
              <a:t> Comuni in cui è presente almeno un </a:t>
            </a:r>
            <a:r>
              <a:rPr lang="it-IT" sz="1600">
                <a:solidFill>
                  <a:srgbClr val="009BD2"/>
                </a:solidFill>
              </a:rPr>
              <a:t>impianto idroelettrico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>
                <a:solidFill>
                  <a:srgbClr val="009BD2"/>
                </a:solidFill>
              </a:rPr>
              <a:t>4.101</a:t>
            </a:r>
            <a:r>
              <a:rPr lang="it-IT" sz="1600"/>
              <a:t> Comuni in cui è presente almeno un </a:t>
            </a:r>
            <a:r>
              <a:rPr lang="it-IT" sz="1600">
                <a:solidFill>
                  <a:srgbClr val="009BD2"/>
                </a:solidFill>
              </a:rPr>
              <a:t>impianto a bioenergie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>
                <a:solidFill>
                  <a:srgbClr val="009BD2"/>
                </a:solidFill>
              </a:rPr>
              <a:t>942</a:t>
            </a:r>
            <a:r>
              <a:rPr lang="it-IT" sz="1600"/>
              <a:t> Comuni in cui è presente almeno un </a:t>
            </a:r>
            <a:r>
              <a:rPr lang="it-IT" sz="1600">
                <a:solidFill>
                  <a:srgbClr val="009BD2"/>
                </a:solidFill>
              </a:rPr>
              <a:t>impianto</a:t>
            </a:r>
            <a:r>
              <a:rPr lang="it-IT" sz="1600"/>
              <a:t> </a:t>
            </a:r>
            <a:r>
              <a:rPr lang="it-IT" sz="1600">
                <a:solidFill>
                  <a:srgbClr val="009BD2"/>
                </a:solidFill>
              </a:rPr>
              <a:t>geotermico</a:t>
            </a:r>
          </a:p>
        </p:txBody>
      </p:sp>
      <p:sp>
        <p:nvSpPr>
          <p:cNvPr id="7" name="Rettangolo 6"/>
          <p:cNvSpPr/>
          <p:nvPr/>
        </p:nvSpPr>
        <p:spPr>
          <a:xfrm>
            <a:off x="0" y="5566176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/>
              <a:t>Una crescita, che seppure lenta, ha riguardato tutte le fonti rinnovabili, e che porta la </a:t>
            </a:r>
            <a:r>
              <a:rPr lang="it-IT" sz="1600" b="1"/>
              <a:t>potenza efficiente lorda a 60,8 GW complessivi</a:t>
            </a:r>
            <a:endParaRPr lang="it-IT" sz="1600"/>
          </a:p>
        </p:txBody>
      </p:sp>
    </p:spTree>
    <p:extLst>
      <p:ext uri="{BB962C8B-B14F-4D97-AF65-F5344CB8AC3E}">
        <p14:creationId xmlns:p14="http://schemas.microsoft.com/office/powerpoint/2010/main" val="34014809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D9848E8-C50D-09B7-3882-BE83765B0578}"/>
              </a:ext>
            </a:extLst>
          </p:cNvPr>
          <p:cNvSpPr txBox="1"/>
          <p:nvPr/>
        </p:nvSpPr>
        <p:spPr>
          <a:xfrm>
            <a:off x="-301152" y="3203170"/>
            <a:ext cx="5936886" cy="114161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600" b="1">
                <a:latin typeface="+mj-lt"/>
                <a:ea typeface="+mj-ea"/>
                <a:cs typeface="+mj-cs"/>
              </a:rPr>
              <a:t>327 </a:t>
            </a:r>
            <a:r>
              <a:rPr lang="en-US" sz="4600" b="1" err="1">
                <a:latin typeface="+mj-lt"/>
                <a:ea typeface="+mj-ea"/>
                <a:cs typeface="+mj-cs"/>
              </a:rPr>
              <a:t>Buone</a:t>
            </a:r>
            <a:r>
              <a:rPr lang="en-US" sz="4600" b="1">
                <a:latin typeface="+mj-lt"/>
                <a:ea typeface="+mj-ea"/>
                <a:cs typeface="+mj-cs"/>
              </a:rPr>
              <a:t> </a:t>
            </a:r>
            <a:r>
              <a:rPr lang="en-US" sz="4600" b="1" err="1">
                <a:latin typeface="+mj-lt"/>
                <a:ea typeface="+mj-ea"/>
                <a:cs typeface="+mj-cs"/>
              </a:rPr>
              <a:t>Pratiche</a:t>
            </a:r>
            <a:endParaRPr lang="en-US" sz="4600" b="1" err="1">
              <a:latin typeface="+mj-lt"/>
              <a:ea typeface="Calibri Light"/>
              <a:cs typeface="Calibri Light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i="1">
                <a:latin typeface="+mj-lt"/>
                <a:ea typeface="+mj-ea"/>
                <a:cs typeface="+mj-cs"/>
              </a:rPr>
              <a:t> www.comunirinnovabili.it</a:t>
            </a:r>
            <a:endParaRPr lang="en-US" sz="2800" b="1" i="1">
              <a:latin typeface="+mj-lt"/>
              <a:ea typeface="Calibri Light"/>
              <a:cs typeface="Calibri Light"/>
            </a:endParaRPr>
          </a:p>
        </p:txBody>
      </p:sp>
      <p:sp>
        <p:nvSpPr>
          <p:cNvPr id="55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4" descr="Immagine che contiene mappa&#10;&#10;Descrizione generata automaticamente">
            <a:extLst>
              <a:ext uri="{FF2B5EF4-FFF2-40B4-BE49-F238E27FC236}">
                <a16:creationId xmlns:a16="http://schemas.microsoft.com/office/drawing/2014/main" id="{B2BD095F-7328-78C6-7E6D-892B422FFC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6780"/>
          <a:stretch/>
        </p:blipFill>
        <p:spPr>
          <a:xfrm>
            <a:off x="5310177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84014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9422B7E8-C534-6D6A-21A6-D2416380D474}"/>
              </a:ext>
            </a:extLst>
          </p:cNvPr>
          <p:cNvSpPr txBox="1"/>
          <p:nvPr/>
        </p:nvSpPr>
        <p:spPr>
          <a:xfrm>
            <a:off x="468086" y="1404257"/>
            <a:ext cx="11255828" cy="44473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it-IT" sz="1600" b="1" dirty="0">
                <a:cs typeface="Segoe UI"/>
              </a:rPr>
              <a:t>Aggiornare il Piano Energia e Clima</a:t>
            </a:r>
            <a:r>
              <a:rPr lang="it-IT" sz="1600" dirty="0">
                <a:cs typeface="Segoe UI"/>
              </a:rPr>
              <a:t> con i nuovi obiettivi di decarbonizzazione</a:t>
            </a:r>
            <a:endParaRPr lang="it-IT" sz="1600" dirty="0">
              <a:ea typeface="Calibri"/>
              <a:cs typeface="Calibri"/>
            </a:endParaRPr>
          </a:p>
          <a:p>
            <a:pPr marL="342900" indent="-342900">
              <a:buAutoNum type="arabicPeriod"/>
            </a:pPr>
            <a:r>
              <a:rPr lang="it-IT" sz="1600" b="1" dirty="0">
                <a:cs typeface="Segoe UI"/>
              </a:rPr>
              <a:t>Autorizzare entro il 2023</a:t>
            </a:r>
            <a:r>
              <a:rPr lang="it-IT" sz="1600" dirty="0">
                <a:cs typeface="Segoe UI"/>
              </a:rPr>
              <a:t> progetti di nuovi impianti a fonti rinnovabili per </a:t>
            </a:r>
            <a:r>
              <a:rPr lang="it-IT" sz="1600" b="1" dirty="0">
                <a:cs typeface="Segoe UI"/>
              </a:rPr>
              <a:t>90 GW di potenza installata</a:t>
            </a:r>
            <a:r>
              <a:rPr lang="it-IT" sz="1600" dirty="0">
                <a:cs typeface="Segoe UI"/>
              </a:rPr>
              <a:t>, pari alla metà dei 180 GW in attesa di autorizzazione, da realizzarsi in 5 anni, per ottenere un risparmio di 36 miliardi di metri cubi di gas ogni anno a partire dal 2026.  </a:t>
            </a:r>
            <a:endParaRPr lang="it-IT" sz="1600" dirty="0">
              <a:ea typeface="Calibri"/>
              <a:cs typeface="Calibri"/>
            </a:endParaRPr>
          </a:p>
          <a:p>
            <a:pPr marL="342900" indent="-342900">
              <a:buAutoNum type="arabicPeriod"/>
            </a:pPr>
            <a:r>
              <a:rPr lang="it-IT" sz="1600" b="1" dirty="0">
                <a:cs typeface="Segoe UI"/>
              </a:rPr>
              <a:t>Semplificare e rendere trasparenti i processi autorizzativi</a:t>
            </a:r>
            <a:r>
              <a:rPr lang="it-IT" sz="1600" dirty="0">
                <a:cs typeface="Segoe UI"/>
              </a:rPr>
              <a:t>, non solo dando </a:t>
            </a:r>
            <a:r>
              <a:rPr lang="it-IT" sz="1600" b="1" dirty="0">
                <a:cs typeface="Segoe UI"/>
              </a:rPr>
              <a:t>certezza negli investimenti alle imprese attraverso la riduzione e il rispetto dei tempi autorizzativi</a:t>
            </a:r>
            <a:endParaRPr lang="it-IT" sz="1600" b="1" dirty="0">
              <a:ea typeface="Calibri"/>
              <a:cs typeface="Segoe UI"/>
            </a:endParaRPr>
          </a:p>
          <a:p>
            <a:pPr marL="342900" indent="-342900">
              <a:buAutoNum type="arabicPeriod"/>
            </a:pPr>
            <a:r>
              <a:rPr lang="it-IT" sz="1600" b="1" dirty="0">
                <a:cs typeface="Segoe UI"/>
              </a:rPr>
              <a:t>Assicurare il Dibattito Pubblico per  tutti gli impianti sopra i 10 MW, </a:t>
            </a:r>
            <a:r>
              <a:rPr lang="it-IT" sz="1600" dirty="0">
                <a:cs typeface="Segoe UI"/>
              </a:rPr>
              <a:t>rivedendo le normative sul Dibattito pubblico (DPCM 76/2018, Allegato 1) e sull’Inchiesta pubblica (articolo 24.bis, Decreto Legislativo 152/2016), abbassando ulteriormente le soglie al momento previste dall’ordinamento vigente, al fine di rendere obbligatorio il dibattito pubblico per un numero più ampio di progetti di infrastrutture e impianti energetici e di introdurre l’inchiesta pubblica per i progetti sottoposti a procedura di valutazione ambientale nazionale o anche su scala regionale. </a:t>
            </a:r>
            <a:endParaRPr lang="it-IT" sz="1600" dirty="0">
              <a:ea typeface="Calibri"/>
              <a:cs typeface="Segoe UI"/>
            </a:endParaRPr>
          </a:p>
          <a:p>
            <a:pPr marL="342900" indent="-342900">
              <a:buAutoNum type="arabicPeriod"/>
            </a:pPr>
            <a:r>
              <a:rPr lang="it-IT" sz="1600" b="1" dirty="0">
                <a:ea typeface="+mn-lt"/>
                <a:cs typeface="+mn-lt"/>
              </a:rPr>
              <a:t>Necessarie regole che permettano il corretto sviluppo degli impianti </a:t>
            </a:r>
            <a:r>
              <a:rPr lang="it-IT" sz="1600" b="1" dirty="0" err="1">
                <a:ea typeface="+mn-lt"/>
                <a:cs typeface="+mn-lt"/>
              </a:rPr>
              <a:t>agrivoltaici</a:t>
            </a:r>
            <a:r>
              <a:rPr lang="it-IT" sz="1600" b="1" dirty="0">
                <a:ea typeface="+mn-lt"/>
                <a:cs typeface="+mn-lt"/>
              </a:rPr>
              <a:t> </a:t>
            </a:r>
            <a:r>
              <a:rPr lang="it-IT" sz="1600" dirty="0">
                <a:ea typeface="+mn-lt"/>
                <a:cs typeface="+mn-lt"/>
              </a:rPr>
              <a:t>ed</a:t>
            </a:r>
            <a:r>
              <a:rPr lang="it-IT" sz="1600" b="1" dirty="0">
                <a:ea typeface="+mn-lt"/>
                <a:cs typeface="+mn-lt"/>
              </a:rPr>
              <a:t> eolici offshore</a:t>
            </a:r>
          </a:p>
          <a:p>
            <a:pPr marL="342900" indent="-342900">
              <a:buAutoNum type="arabicPeriod"/>
            </a:pPr>
            <a:r>
              <a:rPr lang="it-IT" sz="1600" b="1" dirty="0">
                <a:ea typeface="+mn-lt"/>
                <a:cs typeface="+mn-lt"/>
              </a:rPr>
              <a:t>Sviluppo</a:t>
            </a:r>
            <a:r>
              <a:rPr lang="it-IT" sz="1600" dirty="0">
                <a:ea typeface="+mn-lt"/>
                <a:cs typeface="+mn-lt"/>
              </a:rPr>
              <a:t> </a:t>
            </a:r>
            <a:r>
              <a:rPr lang="it-IT" sz="1600" b="1" dirty="0">
                <a:ea typeface="+mn-lt"/>
                <a:cs typeface="+mn-lt"/>
              </a:rPr>
              <a:t>grande campagna di informazione</a:t>
            </a:r>
            <a:r>
              <a:rPr lang="it-IT" sz="1600" dirty="0">
                <a:ea typeface="+mn-lt"/>
                <a:cs typeface="+mn-lt"/>
              </a:rPr>
              <a:t> per i territori e le imprese</a:t>
            </a:r>
          </a:p>
          <a:p>
            <a:pPr marL="342900" indent="-342900">
              <a:buAutoNum type="arabicPeriod"/>
            </a:pPr>
            <a:r>
              <a:rPr lang="it-IT" sz="1600" b="1" dirty="0">
                <a:ea typeface="+mn-lt"/>
                <a:cs typeface="+mn-lt"/>
              </a:rPr>
              <a:t>Valorizzare</a:t>
            </a:r>
            <a:r>
              <a:rPr lang="it-IT" sz="1600" dirty="0">
                <a:ea typeface="+mn-lt"/>
                <a:cs typeface="+mn-lt"/>
              </a:rPr>
              <a:t> </a:t>
            </a:r>
            <a:r>
              <a:rPr lang="it-IT" sz="1600" b="1" dirty="0">
                <a:ea typeface="+mn-lt"/>
                <a:cs typeface="+mn-lt"/>
              </a:rPr>
              <a:t>il patrimonio idroelettrico esistente</a:t>
            </a:r>
            <a:r>
              <a:rPr lang="it-IT" sz="1600" dirty="0">
                <a:ea typeface="+mn-lt"/>
                <a:cs typeface="+mn-lt"/>
              </a:rPr>
              <a:t> tra pompaggi e repowering della capacità di stoccaggio e produzione di bacini e invasi. </a:t>
            </a:r>
          </a:p>
          <a:p>
            <a:pPr marL="342900" indent="-342900">
              <a:buAutoNum type="arabicPeriod"/>
            </a:pPr>
            <a:r>
              <a:rPr lang="it-IT" sz="1600" dirty="0">
                <a:ea typeface="+mn-lt"/>
                <a:cs typeface="+mn-lt"/>
              </a:rPr>
              <a:t>Dichiarare le fonti rinnovabili </a:t>
            </a:r>
            <a:r>
              <a:rPr lang="it-IT" sz="1600" b="1" dirty="0">
                <a:ea typeface="+mn-lt"/>
                <a:cs typeface="+mn-lt"/>
              </a:rPr>
              <a:t>infrastrutture di interesse pubblico prevalente</a:t>
            </a:r>
            <a:endParaRPr lang="it-IT" sz="1600" dirty="0">
              <a:ea typeface="+mn-lt"/>
              <a:cs typeface="+mn-lt"/>
            </a:endParaRPr>
          </a:p>
          <a:p>
            <a:pPr marL="342900" indent="-342900">
              <a:buAutoNum type="arabicPeriod"/>
            </a:pPr>
            <a:r>
              <a:rPr lang="it-IT" sz="1600" dirty="0">
                <a:ea typeface="+mn-lt"/>
                <a:cs typeface="+mn-lt"/>
              </a:rPr>
              <a:t>Attuare una seria strategia di </a:t>
            </a:r>
            <a:r>
              <a:rPr lang="it-IT" sz="1600" b="1" dirty="0">
                <a:ea typeface="+mn-lt"/>
                <a:cs typeface="+mn-lt"/>
              </a:rPr>
              <a:t>riduzione dei consumi</a:t>
            </a:r>
            <a:r>
              <a:rPr lang="it-IT" sz="1600" dirty="0">
                <a:ea typeface="+mn-lt"/>
                <a:cs typeface="+mn-lt"/>
              </a:rPr>
              <a:t> a partire </a:t>
            </a:r>
            <a:r>
              <a:rPr lang="it-IT" sz="1600" b="1" dirty="0">
                <a:ea typeface="+mn-lt"/>
                <a:cs typeface="+mn-lt"/>
              </a:rPr>
              <a:t>dall’efficientamento del patrimonio edilizio pubblico</a:t>
            </a:r>
            <a:endParaRPr lang="it-IT" sz="1600" dirty="0">
              <a:ea typeface="Calibri"/>
              <a:cs typeface="Calibri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C64EE4A-70D4-2597-6E33-9C7BA3C92482}"/>
              </a:ext>
            </a:extLst>
          </p:cNvPr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>
                <a:solidFill>
                  <a:srgbClr val="0070C0"/>
                </a:solidFill>
              </a:rPr>
              <a:t>LE PROPOSTE DI LEGAMBIENTE</a:t>
            </a:r>
          </a:p>
        </p:txBody>
      </p:sp>
    </p:spTree>
    <p:extLst>
      <p:ext uri="{BB962C8B-B14F-4D97-AF65-F5344CB8AC3E}">
        <p14:creationId xmlns:p14="http://schemas.microsoft.com/office/powerpoint/2010/main" val="39135576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267348D5-8B81-8628-D553-6B1C2DAF4AE8}"/>
              </a:ext>
            </a:extLst>
          </p:cNvPr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>
                <a:solidFill>
                  <a:srgbClr val="0070C0"/>
                </a:solidFill>
              </a:rPr>
              <a:t>LE PROPOSTE DI LEGAMBIENTE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69C52B1-1F89-A46C-8C58-735C223BB8B0}"/>
              </a:ext>
            </a:extLst>
          </p:cNvPr>
          <p:cNvSpPr txBox="1"/>
          <p:nvPr/>
        </p:nvSpPr>
        <p:spPr>
          <a:xfrm>
            <a:off x="478971" y="1950522"/>
            <a:ext cx="11517085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indent="-228600">
              <a:buAutoNum type="arabicPeriod"/>
            </a:pPr>
            <a:r>
              <a:rPr lang="it-IT" sz="1600" b="1">
                <a:cs typeface="Segoe UI"/>
              </a:rPr>
              <a:t>Campagna di solarizzazione di tutti i tetti</a:t>
            </a:r>
            <a:r>
              <a:rPr lang="it-IT" sz="1600">
                <a:cs typeface="Segoe UI"/>
              </a:rPr>
              <a:t>, pubblici e privati</a:t>
            </a:r>
            <a:endParaRPr lang="it-IT" sz="1600">
              <a:ea typeface="Calibri" panose="020F0502020204030204"/>
              <a:cs typeface="Calibri" panose="020F0502020204030204"/>
            </a:endParaRPr>
          </a:p>
          <a:p>
            <a:pPr marL="228600" indent="-228600">
              <a:buAutoNum type="arabicPeriod"/>
            </a:pPr>
            <a:r>
              <a:rPr lang="it-IT" sz="1600">
                <a:cs typeface="Segoe UI"/>
              </a:rPr>
              <a:t>Avviare una campagna di informazione nei territori, a partire da quelli con maggiori disagi sulle opportunità delle </a:t>
            </a:r>
            <a:r>
              <a:rPr lang="it-IT" sz="1600" b="1">
                <a:cs typeface="Segoe UI"/>
              </a:rPr>
              <a:t>comunità energetiche</a:t>
            </a:r>
            <a:endParaRPr lang="it-IT" sz="1600">
              <a:ea typeface="Calibri" panose="020F0502020204030204"/>
              <a:cs typeface="Calibri"/>
            </a:endParaRPr>
          </a:p>
          <a:p>
            <a:pPr marL="228600" indent="-228600">
              <a:buAutoNum type="arabicPeriod"/>
            </a:pPr>
            <a:r>
              <a:rPr lang="it-IT" sz="1600" b="1">
                <a:cs typeface="Segoe UI"/>
              </a:rPr>
              <a:t>Urgente e necessario che Governo e Autorità definiscano al più presto con i relativi decreti e delibere, tecnicalità e incentivi indispensabili</a:t>
            </a:r>
            <a:endParaRPr lang="it-IT" sz="1600">
              <a:ea typeface="Calibri" panose="020F0502020204030204"/>
              <a:cs typeface="Calibri"/>
            </a:endParaRPr>
          </a:p>
          <a:p>
            <a:pPr marL="228600" indent="-228600">
              <a:buAutoNum type="arabicPeriod"/>
            </a:pPr>
            <a:r>
              <a:rPr lang="it-IT" sz="1600" b="1">
                <a:cs typeface="Segoe UI"/>
              </a:rPr>
              <a:t>Nei bandi del PNRR destinati ai piccoli comuni si faccia uno sforzo reale per renderli compatibili con il loro sviluppo, partendo dalla necessità di semplificazione</a:t>
            </a:r>
            <a:r>
              <a:rPr lang="it-IT" sz="1600">
                <a:cs typeface="Segoe UI"/>
              </a:rPr>
              <a:t> nelle modalità di concessione di finanziamenti e tempi congrui per la risposta ai bandi. Così come è necessario che si ponga la giusta attenzione al processo di costruzione delle comunità e alle sue finalità. </a:t>
            </a:r>
            <a:endParaRPr lang="it-IT" sz="1600">
              <a:cs typeface="Calibri"/>
            </a:endParaRPr>
          </a:p>
          <a:p>
            <a:pPr marL="228600" indent="-228600">
              <a:buAutoNum type="arabicPeriod"/>
            </a:pPr>
            <a:r>
              <a:rPr lang="it-IT" sz="1600">
                <a:cs typeface="Segoe UI"/>
              </a:rPr>
              <a:t>Indispensabile che si completi finalmente il processo di semplificazione delle autorizzazioni</a:t>
            </a:r>
            <a:endParaRPr lang="it-IT" sz="1600">
              <a:ea typeface="Calibri" panose="020F0502020204030204"/>
              <a:cs typeface="Calibri"/>
            </a:endParaRPr>
          </a:p>
          <a:p>
            <a:pPr marL="228600" indent="-228600">
              <a:buAutoNum type="arabicPeriod"/>
            </a:pPr>
            <a:r>
              <a:rPr lang="it-IT" sz="1600">
                <a:cs typeface="Segoe UI"/>
              </a:rPr>
              <a:t>Necessario prevedere </a:t>
            </a:r>
            <a:r>
              <a:rPr lang="it-IT" sz="1600" b="1">
                <a:cs typeface="Segoe UI"/>
              </a:rPr>
              <a:t>politiche finanziarie adeguate </a:t>
            </a:r>
            <a:r>
              <a:rPr lang="it-IT" sz="1600">
                <a:cs typeface="Segoe UI"/>
              </a:rPr>
              <a:t>e </a:t>
            </a:r>
            <a:r>
              <a:rPr lang="it-IT" sz="1600" b="1">
                <a:cs typeface="Segoe UI"/>
              </a:rPr>
              <a:t>risorse adeguate ai costi correnti delle tecnologie</a:t>
            </a:r>
            <a:r>
              <a:rPr lang="it-IT" sz="1600">
                <a:cs typeface="Segoe UI"/>
              </a:rPr>
              <a:t>. </a:t>
            </a:r>
            <a:endParaRPr lang="it-IT" sz="1600">
              <a:ea typeface="Calibri" panose="020F0502020204030204"/>
              <a:cs typeface="Calibri"/>
            </a:endParaRPr>
          </a:p>
          <a:p>
            <a:pPr marL="228600" indent="-228600">
              <a:buAutoNum type="arabicPeriod"/>
            </a:pPr>
            <a:r>
              <a:rPr lang="it-IT" sz="1600">
                <a:cs typeface="Segoe UI"/>
              </a:rPr>
              <a:t>Fondo di garanzia per tutte le CER, con particolare attenzione a quelle Solidali, proprio per facilitare investimenti da parte dei soggetti più in difficoltà.</a:t>
            </a:r>
            <a:endParaRPr lang="it-IT" sz="1600">
              <a:ea typeface="Calibri"/>
              <a:cs typeface="Calibri"/>
            </a:endParaRPr>
          </a:p>
        </p:txBody>
      </p:sp>
      <p:pic>
        <p:nvPicPr>
          <p:cNvPr id="5" name="Immagine 5">
            <a:extLst>
              <a:ext uri="{FF2B5EF4-FFF2-40B4-BE49-F238E27FC236}">
                <a16:creationId xmlns:a16="http://schemas.microsoft.com/office/drawing/2014/main" id="{1529DF53-4870-8759-A866-FBF87FDD22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040" t="17692" r="7576" b="42308"/>
          <a:stretch/>
        </p:blipFill>
        <p:spPr>
          <a:xfrm>
            <a:off x="6956959" y="4996781"/>
            <a:ext cx="1956463" cy="1337765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6DD41BAC-F3B6-6ACE-DF52-2097E589F3C0}"/>
              </a:ext>
            </a:extLst>
          </p:cNvPr>
          <p:cNvSpPr txBox="1"/>
          <p:nvPr/>
        </p:nvSpPr>
        <p:spPr>
          <a:xfrm>
            <a:off x="901536" y="1059873"/>
            <a:ext cx="1039090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b="1">
                <a:solidFill>
                  <a:srgbClr val="009BD2"/>
                </a:solidFill>
                <a:cs typeface="Arial"/>
              </a:rPr>
              <a:t>L'obiettivo deve essere quello di trasformare le attuali emergenze in opportunità per affrontare in modo strutturale alcuni dei problemi sociali​  del nostro Paese: povertà energetica e le disuguaglianze sociali</a:t>
            </a:r>
            <a:endParaRPr lang="it-IT" b="1">
              <a:solidFill>
                <a:srgbClr val="000000"/>
              </a:solidFill>
              <a:ea typeface="Calibri"/>
              <a:cs typeface="Arial"/>
            </a:endParaRPr>
          </a:p>
        </p:txBody>
      </p:sp>
      <p:pic>
        <p:nvPicPr>
          <p:cNvPr id="7" name="Immagine 7" descr="Immagine che contiene testo, lampada, cielo notturno&#10;&#10;Descrizione generata automaticamente">
            <a:extLst>
              <a:ext uri="{FF2B5EF4-FFF2-40B4-BE49-F238E27FC236}">
                <a16:creationId xmlns:a16="http://schemas.microsoft.com/office/drawing/2014/main" id="{54D02380-7A72-3B73-320B-875EB4DB8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714" y="5145052"/>
            <a:ext cx="2743200" cy="105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8668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3" descr="Immagine che contiene testo&#10;&#10;Descrizione generata automaticamente">
            <a:extLst>
              <a:ext uri="{FF2B5EF4-FFF2-40B4-BE49-F238E27FC236}">
                <a16:creationId xmlns:a16="http://schemas.microsoft.com/office/drawing/2014/main" id="{759562B8-91F1-2BA3-4610-0B0B056C73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" y="-3651"/>
            <a:ext cx="12185628" cy="6865301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5F2E7653-C9D2-29FB-C13B-EA7977C77EE0}"/>
              </a:ext>
            </a:extLst>
          </p:cNvPr>
          <p:cNvSpPr txBox="1"/>
          <p:nvPr/>
        </p:nvSpPr>
        <p:spPr>
          <a:xfrm>
            <a:off x="-10885" y="5671458"/>
            <a:ext cx="1219199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8000" b="1" dirty="0">
                <a:solidFill>
                  <a:schemeClr val="bg1"/>
                </a:solidFill>
              </a:rPr>
              <a:t>LE STORIE DAL TERRITORIO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91208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AAF669EF-27C9-B660-BCC2-0E0B0E020B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090656"/>
              </p:ext>
            </p:extLst>
          </p:nvPr>
        </p:nvGraphicFramePr>
        <p:xfrm>
          <a:off x="391783" y="1664467"/>
          <a:ext cx="5785893" cy="3827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714">
                  <a:extLst>
                    <a:ext uri="{9D8B030D-6E8A-4147-A177-3AD203B41FA5}">
                      <a16:colId xmlns:a16="http://schemas.microsoft.com/office/drawing/2014/main" val="3515047372"/>
                    </a:ext>
                  </a:extLst>
                </a:gridCol>
                <a:gridCol w="3946179">
                  <a:extLst>
                    <a:ext uri="{9D8B030D-6E8A-4147-A177-3AD203B41FA5}">
                      <a16:colId xmlns:a16="http://schemas.microsoft.com/office/drawing/2014/main" val="1863362665"/>
                    </a:ext>
                  </a:extLst>
                </a:gridCol>
              </a:tblGrid>
              <a:tr h="736113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realizzazione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2000" dirty="0" err="1">
                          <a:effectLst/>
                        </a:rPr>
                        <a:t>Comune</a:t>
                      </a:r>
                      <a:r>
                        <a:rPr lang="en-US" sz="2000" dirty="0">
                          <a:effectLst/>
                        </a:rPr>
                        <a:t> di Napoli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2075833"/>
                  </a:ext>
                </a:extLst>
              </a:tr>
              <a:tr h="736113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Fonti rinnovabili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Solare fotovoltaico: kW 53 </a:t>
                      </a:r>
                    </a:p>
                    <a:p>
                      <a:pPr rtl="0" fontAlgn="base"/>
                      <a:endParaRPr lang="it-IT" sz="20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6931154"/>
                  </a:ext>
                </a:extLst>
              </a:tr>
              <a:tr h="717710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Promotore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Legambiente, Fondazione Famiglia di Maria, Fondazione Con il Sud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8218898"/>
                  </a:ext>
                </a:extLst>
              </a:tr>
              <a:tr h="717710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Particolarità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La prima Comunità Energetica Rinnovabile e Solidale d’Italia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9290661"/>
                  </a:ext>
                </a:extLst>
              </a:tr>
              <a:tr h="46007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it-IT" sz="2000" dirty="0">
                          <a:effectLst/>
                        </a:rPr>
                        <a:t>Altri soggetti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it-IT" sz="2000" dirty="0">
                          <a:effectLst/>
                        </a:rPr>
                        <a:t>40 famiglie consumatrici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323579"/>
                  </a:ext>
                </a:extLst>
              </a:tr>
              <a:tr h="460070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Finanziamenti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Fondi di Fondazione con il Sud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1997199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5E185761-28C7-964A-AE5E-F65C854E2495}"/>
              </a:ext>
            </a:extLst>
          </p:cNvPr>
          <p:cNvSpPr txBox="1"/>
          <p:nvPr/>
        </p:nvSpPr>
        <p:spPr>
          <a:xfrm>
            <a:off x="0" y="385775"/>
            <a:ext cx="12192000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000" b="1" dirty="0">
                <a:solidFill>
                  <a:srgbClr val="0070C0"/>
                </a:solidFill>
              </a:rPr>
              <a:t>La Comunità Energetica Rinnovabile e Solidale di San Giovanni a Teduccio</a:t>
            </a:r>
            <a:endParaRPr lang="it-IT" sz="3000" b="1" dirty="0">
              <a:solidFill>
                <a:srgbClr val="0070C0"/>
              </a:solidFill>
              <a:cs typeface="Calibri"/>
            </a:endParaRPr>
          </a:p>
        </p:txBody>
      </p:sp>
      <p:pic>
        <p:nvPicPr>
          <p:cNvPr id="7" name="Immagine 7" descr="Immagine che contiene cielo, esterni, cella fotovoltaica, oggetto da esterni&#10;&#10;Descrizione generata automaticamente">
            <a:extLst>
              <a:ext uri="{FF2B5EF4-FFF2-40B4-BE49-F238E27FC236}">
                <a16:creationId xmlns:a16="http://schemas.microsoft.com/office/drawing/2014/main" id="{81A5FD62-595B-022C-E017-5CACB3B4D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9043" y="1657896"/>
            <a:ext cx="5676179" cy="378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340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D5FB1A10-E619-4827-7D7F-40E61C07C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006278"/>
              </p:ext>
            </p:extLst>
          </p:nvPr>
        </p:nvGraphicFramePr>
        <p:xfrm>
          <a:off x="416943" y="1495244"/>
          <a:ext cx="5573223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2604">
                  <a:extLst>
                    <a:ext uri="{9D8B030D-6E8A-4147-A177-3AD203B41FA5}">
                      <a16:colId xmlns:a16="http://schemas.microsoft.com/office/drawing/2014/main" val="3426187462"/>
                    </a:ext>
                  </a:extLst>
                </a:gridCol>
                <a:gridCol w="3960619">
                  <a:extLst>
                    <a:ext uri="{9D8B030D-6E8A-4147-A177-3AD203B41FA5}">
                      <a16:colId xmlns:a16="http://schemas.microsoft.com/office/drawing/2014/main" val="67335759"/>
                    </a:ext>
                  </a:extLst>
                </a:gridCol>
              </a:tblGrid>
              <a:tr h="573821"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Comune di realizzazione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Comune di San Nicola da Crissa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1984676"/>
                  </a:ext>
                </a:extLst>
              </a:tr>
              <a:tr h="358637"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Fonti rinnovabili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Solare fotovoltaico: 67 kW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3504972"/>
                  </a:ext>
                </a:extLst>
              </a:tr>
              <a:tr h="358637"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Promotore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GB" sz="1800" dirty="0">
                          <a:effectLst/>
                        </a:rPr>
                        <a:t>3E Environment Energy Economy </a:t>
                      </a:r>
                      <a:r>
                        <a:rPr lang="en-GB" sz="1800" dirty="0" err="1">
                          <a:effectLst/>
                        </a:rPr>
                        <a:t>S.r.l.</a:t>
                      </a:r>
                      <a:r>
                        <a:rPr lang="en-GB" sz="1800" dirty="0">
                          <a:effectLst/>
                        </a:rPr>
                        <a:t>, </a:t>
                      </a:r>
                      <a:r>
                        <a:rPr lang="en-GB" sz="1800" dirty="0" err="1">
                          <a:effectLst/>
                        </a:rPr>
                        <a:t>Legambiente</a:t>
                      </a:r>
                      <a:r>
                        <a:rPr lang="en-GB" sz="1800" dirty="0">
                          <a:effectLst/>
                        </a:rPr>
                        <a:t>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0650628"/>
                  </a:ext>
                </a:extLst>
              </a:tr>
              <a:tr h="573821"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Particolarità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La dimensione solidale della comunità energetica per contrastare lo spopolamento delle aree interne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496473"/>
                  </a:ext>
                </a:extLst>
              </a:tr>
              <a:tr h="573821"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Altri soggetti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31 soci: Amministrazione Comunale (nel ruolo di </a:t>
                      </a:r>
                      <a:r>
                        <a:rPr lang="it-IT" sz="1800" dirty="0" err="1">
                          <a:effectLst/>
                        </a:rPr>
                        <a:t>prosumer</a:t>
                      </a:r>
                      <a:r>
                        <a:rPr lang="it-IT" sz="1800" dirty="0">
                          <a:effectLst/>
                        </a:rPr>
                        <a:t>) e 30 famiglie (nel ruolo di consumatori)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28760"/>
                  </a:ext>
                </a:extLst>
              </a:tr>
              <a:tr h="573821"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Finanziamenti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Privati con detrazione fiscale del 50% del “Bonus ristrutturazioni edilizie” e mutuo bancario quindicennale a tasso fisso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2717319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5B1A9279-948C-E60F-1F34-699670CBFAB8}"/>
              </a:ext>
            </a:extLst>
          </p:cNvPr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 dirty="0">
                <a:solidFill>
                  <a:srgbClr val="0070C0"/>
                </a:solidFill>
              </a:rPr>
              <a:t>La Comunità Energetica Rinnovabile e Solidale </a:t>
            </a:r>
            <a:r>
              <a:rPr lang="it-IT" sz="3600" b="1" dirty="0" err="1">
                <a:solidFill>
                  <a:srgbClr val="0070C0"/>
                </a:solidFill>
              </a:rPr>
              <a:t>Critaro</a:t>
            </a:r>
          </a:p>
        </p:txBody>
      </p:sp>
      <p:pic>
        <p:nvPicPr>
          <p:cNvPr id="6" name="Immagine 6" descr="Immagine che contiene esterni, cielo, montagna, natura&#10;&#10;Descrizione generata automaticamente">
            <a:extLst>
              <a:ext uri="{FF2B5EF4-FFF2-40B4-BE49-F238E27FC236}">
                <a16:creationId xmlns:a16="http://schemas.microsoft.com/office/drawing/2014/main" id="{075E8F45-6B6D-389B-8070-81BB72ECDB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2136" y="1496274"/>
            <a:ext cx="5754261" cy="321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939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9086E71-C9D2-56D0-982D-4AE4F72A1482}"/>
              </a:ext>
            </a:extLst>
          </p:cNvPr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 dirty="0">
                <a:solidFill>
                  <a:srgbClr val="0070C0"/>
                </a:solidFill>
              </a:rPr>
              <a:t>CER Nuove Energie Alpine</a:t>
            </a:r>
            <a:endParaRPr lang="it-IT" sz="3600" b="1" dirty="0">
              <a:solidFill>
                <a:srgbClr val="0070C0"/>
              </a:solidFill>
              <a:cs typeface="Calibri"/>
            </a:endParaRPr>
          </a:p>
        </p:txBody>
      </p:sp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BBFA1819-B4A5-6ADB-8174-D076D08071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47334"/>
              </p:ext>
            </p:extLst>
          </p:nvPr>
        </p:nvGraphicFramePr>
        <p:xfrm>
          <a:off x="273169" y="1595886"/>
          <a:ext cx="5785885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3259">
                  <a:extLst>
                    <a:ext uri="{9D8B030D-6E8A-4147-A177-3AD203B41FA5}">
                      <a16:colId xmlns:a16="http://schemas.microsoft.com/office/drawing/2014/main" val="1230974954"/>
                    </a:ext>
                  </a:extLst>
                </a:gridCol>
                <a:gridCol w="4252626">
                  <a:extLst>
                    <a:ext uri="{9D8B030D-6E8A-4147-A177-3AD203B41FA5}">
                      <a16:colId xmlns:a16="http://schemas.microsoft.com/office/drawing/2014/main" val="2705742506"/>
                    </a:ext>
                  </a:extLst>
                </a:gridCol>
              </a:tblGrid>
              <a:tr h="499900"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Area di realizzazione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800" dirty="0">
                          <a:effectLst/>
                        </a:rPr>
                        <a:t>Valle </a:t>
                      </a:r>
                      <a:r>
                        <a:rPr lang="en-US" sz="1800" dirty="0" err="1">
                          <a:effectLst/>
                        </a:rPr>
                        <a:t>Maira</a:t>
                      </a:r>
                      <a:r>
                        <a:rPr lang="en-US" sz="1800" dirty="0">
                          <a:effectLst/>
                        </a:rPr>
                        <a:t> e Valle Grana (</a:t>
                      </a:r>
                      <a:r>
                        <a:rPr lang="en-US" sz="1800" dirty="0" err="1">
                          <a:effectLst/>
                        </a:rPr>
                        <a:t>provincia</a:t>
                      </a:r>
                      <a:r>
                        <a:rPr lang="en-US" sz="1800" dirty="0">
                          <a:effectLst/>
                        </a:rPr>
                        <a:t> di Cuneo)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8524629"/>
                  </a:ext>
                </a:extLst>
              </a:tr>
              <a:tr h="499900"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Fonti rinnovabili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Solare fotovoltaico: kW 40 </a:t>
                      </a:r>
                    </a:p>
                    <a:p>
                      <a:pPr rtl="0" fontAlgn="base"/>
                      <a:r>
                        <a:rPr lang="it-IT" sz="1800" dirty="0">
                          <a:effectLst/>
                        </a:rPr>
                        <a:t>Sistema di accumulo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0693539"/>
                  </a:ext>
                </a:extLst>
              </a:tr>
              <a:tr h="499900"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Promotore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Associazione “Comunità Energetica Valli Maira e Grana” (CEVMG)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81799"/>
                  </a:ext>
                </a:extLst>
              </a:tr>
              <a:tr h="543369"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Particolarità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La prima comunità energetica di area vasta che supera il limite della cabina primaria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296474"/>
                  </a:ext>
                </a:extLst>
              </a:tr>
              <a:tr h="1086739"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Altri soggetti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Comune di Busca – co-fondatore </a:t>
                      </a:r>
                    </a:p>
                    <a:p>
                      <a:pPr rtl="0" fontAlgn="base"/>
                      <a:r>
                        <a:rPr lang="it-IT" sz="1800" dirty="0">
                          <a:effectLst/>
                        </a:rPr>
                        <a:t>Comune di Villar San Costanzo – co-fondatore </a:t>
                      </a:r>
                    </a:p>
                    <a:p>
                      <a:pPr rtl="0" fontAlgn="base"/>
                      <a:r>
                        <a:rPr lang="it-IT" sz="1800" dirty="0">
                          <a:effectLst/>
                        </a:rPr>
                        <a:t>Comune di Macra – co-fondatore </a:t>
                      </a:r>
                    </a:p>
                    <a:p>
                      <a:pPr rtl="0" fontAlgn="base"/>
                      <a:r>
                        <a:rPr lang="it-IT" sz="1800" dirty="0">
                          <a:effectLst/>
                        </a:rPr>
                        <a:t>Comune di Pradleves – co-fondatore </a:t>
                      </a:r>
                    </a:p>
                    <a:p>
                      <a:pPr rtl="0" fontAlgn="base"/>
                      <a:r>
                        <a:rPr lang="it-IT" sz="1800" dirty="0" err="1">
                          <a:effectLst/>
                        </a:rPr>
                        <a:t>Enerbrain</a:t>
                      </a:r>
                      <a:r>
                        <a:rPr lang="it-IT" sz="1800" dirty="0">
                          <a:effectLst/>
                        </a:rPr>
                        <a:t> – partner tecnico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0801520"/>
                  </a:ext>
                </a:extLst>
              </a:tr>
              <a:tr h="304287"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Finanziamenti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1800" dirty="0">
                          <a:effectLst/>
                        </a:rPr>
                        <a:t>Finanziamenti pubblici e privati 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007867"/>
                  </a:ext>
                </a:extLst>
              </a:tr>
            </a:tbl>
          </a:graphicData>
        </a:graphic>
      </p:graphicFrame>
      <p:pic>
        <p:nvPicPr>
          <p:cNvPr id="8" name="Immagine 8" descr="Immagine che contiene erba, montagna, cielo, esterni&#10;&#10;Descrizione generata automaticamente">
            <a:extLst>
              <a:ext uri="{FF2B5EF4-FFF2-40B4-BE49-F238E27FC236}">
                <a16:creationId xmlns:a16="http://schemas.microsoft.com/office/drawing/2014/main" id="{8114F661-0AB1-FEF1-E8C5-7129FDAB20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1604898"/>
            <a:ext cx="5647424" cy="376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778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F2FAA4A8-D325-739F-3B0F-F203A8B3EE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43260"/>
              </p:ext>
            </p:extLst>
          </p:nvPr>
        </p:nvGraphicFramePr>
        <p:xfrm>
          <a:off x="420537" y="1523425"/>
          <a:ext cx="5750442" cy="4726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867">
                  <a:extLst>
                    <a:ext uri="{9D8B030D-6E8A-4147-A177-3AD203B41FA5}">
                      <a16:colId xmlns:a16="http://schemas.microsoft.com/office/drawing/2014/main" val="3269836915"/>
                    </a:ext>
                  </a:extLst>
                </a:gridCol>
                <a:gridCol w="4226575">
                  <a:extLst>
                    <a:ext uri="{9D8B030D-6E8A-4147-A177-3AD203B41FA5}">
                      <a16:colId xmlns:a16="http://schemas.microsoft.com/office/drawing/2014/main" val="994039843"/>
                    </a:ext>
                  </a:extLst>
                </a:gridCol>
              </a:tblGrid>
              <a:tr h="691740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realizzazione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Ripalimosani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260948"/>
                  </a:ext>
                </a:extLst>
              </a:tr>
              <a:tr h="691740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Fonti rinnovabili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Solare fotovoltaico: kW 37,145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5583757"/>
                  </a:ext>
                </a:extLst>
              </a:tr>
              <a:tr h="398274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Promotore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Gruppo Amaranto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7998440"/>
                  </a:ext>
                </a:extLst>
              </a:tr>
              <a:tr h="691740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Particolarità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Comunità energetica pensata dalle imprese per le imprese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0364706"/>
                  </a:ext>
                </a:extLst>
              </a:tr>
              <a:tr h="1865606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Altri soggetti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Società Cooperativa a responsabilità limitata denominata "A.RE.S." </a:t>
                      </a:r>
                    </a:p>
                    <a:p>
                      <a:pPr rtl="0" fontAlgn="base"/>
                      <a:r>
                        <a:rPr lang="it-IT" sz="2000" dirty="0">
                          <a:effectLst/>
                        </a:rPr>
                        <a:t>"Amaranto Software </a:t>
                      </a:r>
                      <a:r>
                        <a:rPr lang="it-IT" sz="2000" dirty="0" err="1">
                          <a:effectLst/>
                        </a:rPr>
                        <a:t>Factory</a:t>
                      </a:r>
                      <a:r>
                        <a:rPr lang="it-IT" sz="2000" dirty="0">
                          <a:effectLst/>
                        </a:rPr>
                        <a:t> S.r.l." (Gruppo Amaranto) </a:t>
                      </a:r>
                    </a:p>
                    <a:p>
                      <a:pPr rtl="0" fontAlgn="base"/>
                      <a:r>
                        <a:rPr lang="it-IT" sz="2000" dirty="0">
                          <a:effectLst/>
                        </a:rPr>
                        <a:t>società "Energia Prima Services S.r.l." (Gruppo Amaranto)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2863197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8348D9FB-3923-725B-F64B-AAE41D947694}"/>
              </a:ext>
            </a:extLst>
          </p:cNvPr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 dirty="0">
                <a:solidFill>
                  <a:srgbClr val="0070C0"/>
                </a:solidFill>
              </a:rPr>
              <a:t>AMARES, la comunità energetica di Ripalimosani</a:t>
            </a:r>
            <a:endParaRPr lang="it-IT" sz="3600" b="1" dirty="0">
              <a:solidFill>
                <a:srgbClr val="0070C0"/>
              </a:solidFill>
              <a:cs typeface="Calibri"/>
            </a:endParaRPr>
          </a:p>
        </p:txBody>
      </p:sp>
      <p:pic>
        <p:nvPicPr>
          <p:cNvPr id="6" name="Immagine 6" descr="Immagine che contiene cielo, esterni&#10;&#10;Descrizione generata automaticamente">
            <a:extLst>
              <a:ext uri="{FF2B5EF4-FFF2-40B4-BE49-F238E27FC236}">
                <a16:creationId xmlns:a16="http://schemas.microsoft.com/office/drawing/2014/main" id="{37CD3AED-D785-64B1-8F0B-6EA62E757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9682" y="1519982"/>
            <a:ext cx="5532406" cy="456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2153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B226C52-C183-8035-8B22-D82F30BD45F7}"/>
              </a:ext>
            </a:extLst>
          </p:cNvPr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 dirty="0">
                <a:solidFill>
                  <a:srgbClr val="0070C0"/>
                </a:solidFill>
              </a:rPr>
              <a:t>La comunità collinare del Friuli – San Daniele 1</a:t>
            </a:r>
            <a:endParaRPr lang="it-IT" sz="3600" b="1" dirty="0">
              <a:solidFill>
                <a:srgbClr val="0070C0"/>
              </a:solidFill>
              <a:cs typeface="Calibri"/>
            </a:endParaRP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1BC7C0DB-BEF8-B1D8-7AA3-C79EA9DDF2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102264"/>
              </p:ext>
            </p:extLst>
          </p:nvPr>
        </p:nvGraphicFramePr>
        <p:xfrm>
          <a:off x="506801" y="1716800"/>
          <a:ext cx="5945382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5526">
                  <a:extLst>
                    <a:ext uri="{9D8B030D-6E8A-4147-A177-3AD203B41FA5}">
                      <a16:colId xmlns:a16="http://schemas.microsoft.com/office/drawing/2014/main" val="3460180082"/>
                    </a:ext>
                  </a:extLst>
                </a:gridCol>
                <a:gridCol w="4369856">
                  <a:extLst>
                    <a:ext uri="{9D8B030D-6E8A-4147-A177-3AD203B41FA5}">
                      <a16:colId xmlns:a16="http://schemas.microsoft.com/office/drawing/2014/main" val="516064070"/>
                    </a:ext>
                  </a:extLst>
                </a:gridCol>
              </a:tblGrid>
              <a:tr h="641708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realizzazione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San Daniele del Friuli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9197035"/>
                  </a:ext>
                </a:extLst>
              </a:tr>
              <a:tr h="641708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Fonti rinnovabili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Solare fotovoltaico: kW 54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6782848"/>
                  </a:ext>
                </a:extLst>
              </a:tr>
              <a:tr h="641708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Copertura energetica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70% del fabbisogno energetico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128882"/>
                  </a:ext>
                </a:extLst>
              </a:tr>
              <a:tr h="641708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Promotore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Comunità Collinare del Friuli </a:t>
                      </a:r>
                    </a:p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San Daniele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1405238"/>
                  </a:ext>
                </a:extLst>
              </a:tr>
              <a:tr h="641708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Particolarità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Prima comunità energetica nata nel contesto del progetto di area vasta RECOCER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983063"/>
                  </a:ext>
                </a:extLst>
              </a:tr>
              <a:tr h="369468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Finanziamenti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Fondi regionali, fondi comunali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8751350"/>
                  </a:ext>
                </a:extLst>
              </a:tr>
            </a:tbl>
          </a:graphicData>
        </a:graphic>
      </p:graphicFrame>
      <p:pic>
        <p:nvPicPr>
          <p:cNvPr id="4" name="Immagine 5" descr="Immagine che contiene erba, esterni, campo, montagna&#10;&#10;Descrizione generata automaticamente">
            <a:extLst>
              <a:ext uri="{FF2B5EF4-FFF2-40B4-BE49-F238E27FC236}">
                <a16:creationId xmlns:a16="http://schemas.microsoft.com/office/drawing/2014/main" id="{B6501807-60DD-4EBC-1386-BCB3DEADE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079" y="1723845"/>
            <a:ext cx="5230483" cy="349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6424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B226C52-C183-8035-8B22-D82F30BD45F7}"/>
              </a:ext>
            </a:extLst>
          </p:cNvPr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 dirty="0">
                <a:solidFill>
                  <a:srgbClr val="0070C0"/>
                </a:solidFill>
              </a:rPr>
              <a:t>Gli </a:t>
            </a:r>
            <a:r>
              <a:rPr lang="it-IT" sz="3600" b="1" dirty="0" err="1">
                <a:solidFill>
                  <a:srgbClr val="0070C0"/>
                </a:solidFill>
              </a:rPr>
              <a:t>autoconsumatori</a:t>
            </a:r>
            <a:r>
              <a:rPr lang="it-IT" sz="3600" b="1" dirty="0">
                <a:solidFill>
                  <a:srgbClr val="0070C0"/>
                </a:solidFill>
              </a:rPr>
              <a:t> collettivi del progetto </a:t>
            </a:r>
            <a:r>
              <a:rPr lang="it-IT" sz="3600" b="1" dirty="0" err="1">
                <a:solidFill>
                  <a:srgbClr val="0070C0"/>
                </a:solidFill>
              </a:rPr>
              <a:t>Energheia</a:t>
            </a:r>
            <a:endParaRPr lang="it-IT" sz="3600" b="1" dirty="0" err="1">
              <a:solidFill>
                <a:srgbClr val="0070C0"/>
              </a:solidFill>
              <a:cs typeface="Calibri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FD23232-A2C1-6A5D-8161-3366A95F327F}"/>
              </a:ext>
            </a:extLst>
          </p:cNvPr>
          <p:cNvSpPr txBox="1"/>
          <p:nvPr/>
        </p:nvSpPr>
        <p:spPr>
          <a:xfrm>
            <a:off x="324313" y="1303616"/>
            <a:ext cx="6554432" cy="535531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it-IT" dirty="0">
                <a:ea typeface="+mn-lt"/>
                <a:cs typeface="+mn-lt"/>
              </a:rPr>
              <a:t>Sono </a:t>
            </a:r>
            <a:r>
              <a:rPr lang="it-IT" b="1" dirty="0">
                <a:ea typeface="+mn-lt"/>
                <a:cs typeface="+mn-lt"/>
              </a:rPr>
              <a:t>20 gli </a:t>
            </a:r>
            <a:r>
              <a:rPr lang="it-IT" b="1" dirty="0" err="1">
                <a:ea typeface="+mn-lt"/>
                <a:cs typeface="+mn-lt"/>
              </a:rPr>
              <a:t>autoconsumatori</a:t>
            </a:r>
            <a:r>
              <a:rPr lang="it-IT" b="1" dirty="0">
                <a:ea typeface="+mn-lt"/>
                <a:cs typeface="+mn-lt"/>
              </a:rPr>
              <a:t> collettivi - per un totale di 700 famiglie - realizzati attraverso il Progetto </a:t>
            </a:r>
            <a:r>
              <a:rPr lang="it-IT" b="1" dirty="0" err="1">
                <a:ea typeface="+mn-lt"/>
                <a:cs typeface="+mn-lt"/>
              </a:rPr>
              <a:t>Energheia</a:t>
            </a:r>
            <a:r>
              <a:rPr lang="it-IT" dirty="0">
                <a:ea typeface="+mn-lt"/>
                <a:cs typeface="+mn-lt"/>
              </a:rPr>
              <a:t>. Di questi, 10 sono quelli mappati nella XVI edizione del Rapporto Comunità Rinnovabili e che vedono il coinvolgimento di </a:t>
            </a:r>
            <a:r>
              <a:rPr lang="it-IT" b="1" dirty="0">
                <a:ea typeface="+mn-lt"/>
                <a:cs typeface="+mn-lt"/>
              </a:rPr>
              <a:t>4 Comuni</a:t>
            </a:r>
            <a:r>
              <a:rPr lang="it-IT" dirty="0">
                <a:ea typeface="+mn-lt"/>
                <a:cs typeface="+mn-lt"/>
              </a:rPr>
              <a:t>: Cavour, Racconigi,  Pinerolo e Torino.</a:t>
            </a:r>
          </a:p>
          <a:p>
            <a:pPr algn="just"/>
            <a:endParaRPr lang="it-IT" dirty="0">
              <a:ea typeface="+mn-lt"/>
              <a:cs typeface="+mn-lt"/>
            </a:endParaRPr>
          </a:p>
          <a:p>
            <a:pPr algn="just"/>
            <a:r>
              <a:rPr lang="it-IT" dirty="0">
                <a:ea typeface="+mn-lt"/>
                <a:cs typeface="+mn-lt"/>
              </a:rPr>
              <a:t>Complessivamente, le 10 esperienze di Autoconsumo Collettivo sono alimentate da 1</a:t>
            </a:r>
            <a:r>
              <a:rPr lang="it-IT" b="1" dirty="0">
                <a:ea typeface="+mn-lt"/>
                <a:cs typeface="+mn-lt"/>
              </a:rPr>
              <a:t>0 impianti solari fotovoltaici, per una potenza totale di 380 kW, a cui sono associati altrettanti impianti di accumulo dell’energia per complessivi 218 kWh di capacità</a:t>
            </a:r>
            <a:r>
              <a:rPr lang="it-IT" dirty="0">
                <a:ea typeface="+mn-lt"/>
                <a:cs typeface="+mn-lt"/>
              </a:rPr>
              <a:t>. </a:t>
            </a:r>
          </a:p>
          <a:p>
            <a:pPr algn="just"/>
            <a:endParaRPr lang="it-IT" dirty="0">
              <a:ea typeface="+mn-lt"/>
              <a:cs typeface="+mn-lt"/>
            </a:endParaRPr>
          </a:p>
          <a:p>
            <a:pPr algn="just"/>
            <a:r>
              <a:rPr lang="it-IT" dirty="0">
                <a:ea typeface="+mn-lt"/>
                <a:cs typeface="+mn-lt"/>
              </a:rPr>
              <a:t>L’energia prodotta dagli impianti solari viene utilizzata per alimentare le pompe di calore aria-acqua e per alimentare i servizi comuni nei condomini (ascensore e luce delle scale). Grazie a queste azioni ci si aspetta una riduzione del fabbisogno energetico da fonte fossile variabile per ciascun condominio, che va </a:t>
            </a:r>
            <a:r>
              <a:rPr lang="it-IT" b="1" dirty="0">
                <a:ea typeface="+mn-lt"/>
                <a:cs typeface="+mn-lt"/>
              </a:rPr>
              <a:t>da un minimo di 57% ad un massimo di 81% per i consumi elettrici e da un minimo di 17% ad un massimo di 56% per quelli termici</a:t>
            </a:r>
            <a:r>
              <a:rPr lang="it-IT" dirty="0">
                <a:ea typeface="+mn-lt"/>
                <a:cs typeface="+mn-lt"/>
              </a:rPr>
              <a:t>.</a:t>
            </a:r>
          </a:p>
          <a:p>
            <a:endParaRPr lang="it-IT" dirty="0">
              <a:ea typeface="Calibri"/>
              <a:cs typeface="Segoe UI"/>
            </a:endParaRPr>
          </a:p>
        </p:txBody>
      </p:sp>
      <p:pic>
        <p:nvPicPr>
          <p:cNvPr id="8" name="Immagine 8" descr="Immagine che contiene cielo, cella fotovoltaica, esterni, oggetto da esterni&#10;&#10;Descrizione generata automaticamente">
            <a:extLst>
              <a:ext uri="{FF2B5EF4-FFF2-40B4-BE49-F238E27FC236}">
                <a16:creationId xmlns:a16="http://schemas.microsoft.com/office/drawing/2014/main" id="{D3461C43-1CBA-8B10-F988-6633C5B7C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022" y="1414613"/>
            <a:ext cx="4784784" cy="384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755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6300474" y="1172240"/>
            <a:ext cx="5819774" cy="129266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it-IT" sz="2400" b="1" dirty="0">
                <a:solidFill>
                  <a:srgbClr val="009BD2"/>
                </a:solidFill>
              </a:rPr>
              <a:t>1.351 MW NEL 2021</a:t>
            </a:r>
            <a:endParaRPr lang="it-IT" sz="2400" b="1" dirty="0">
              <a:solidFill>
                <a:srgbClr val="009BD2"/>
              </a:solidFill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latin typeface="HelveticaNeueLTStd-Lt"/>
              </a:rPr>
              <a:t>23 GW di idroelettrico             </a:t>
            </a:r>
            <a:r>
              <a:rPr lang="it-IT" b="1" dirty="0">
                <a:latin typeface="HelveticaNeueLTStd-Lt"/>
              </a:rPr>
              <a:t>+11 MW</a:t>
            </a: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latin typeface="HelveticaNeueLTStd-Lt"/>
              </a:rPr>
              <a:t>11,2 GW di eolico                     </a:t>
            </a:r>
            <a:r>
              <a:rPr lang="it-IT" b="1" dirty="0">
                <a:latin typeface="HelveticaNeueLTStd-Lt"/>
              </a:rPr>
              <a:t>+ 404 MW  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latin typeface="HelveticaNeueLTStd-Lt"/>
              </a:rPr>
              <a:t>22,1 GW di solare fotovoltaico            </a:t>
            </a:r>
            <a:r>
              <a:rPr lang="it-IT" b="1" dirty="0">
                <a:latin typeface="HelveticaNeueLTStd-Lt"/>
              </a:rPr>
              <a:t>+935 MW</a:t>
            </a:r>
          </a:p>
        </p:txBody>
      </p:sp>
      <p:sp>
        <p:nvSpPr>
          <p:cNvPr id="8" name="Freccia a destra 7"/>
          <p:cNvSpPr/>
          <p:nvPr/>
        </p:nvSpPr>
        <p:spPr>
          <a:xfrm>
            <a:off x="9015045" y="1640136"/>
            <a:ext cx="542611" cy="1808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a destra 8"/>
          <p:cNvSpPr/>
          <p:nvPr/>
        </p:nvSpPr>
        <p:spPr>
          <a:xfrm>
            <a:off x="8944707" y="1898991"/>
            <a:ext cx="542611" cy="1808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a destra 9"/>
          <p:cNvSpPr/>
          <p:nvPr/>
        </p:nvSpPr>
        <p:spPr>
          <a:xfrm>
            <a:off x="9912699" y="2197716"/>
            <a:ext cx="542611" cy="1808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272432" y="4709264"/>
            <a:ext cx="5823568" cy="147732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it-IT" dirty="0">
                <a:latin typeface="HelveticaNeueLTStd-Lt"/>
              </a:rPr>
              <a:t>Di questo passo, considerando un </a:t>
            </a:r>
            <a:r>
              <a:rPr lang="it-IT" b="1" dirty="0">
                <a:latin typeface="HelveticaNeueLTStd-Lt"/>
              </a:rPr>
              <a:t>obiettivo complessivo di 70 GW</a:t>
            </a:r>
            <a:r>
              <a:rPr lang="it-IT" dirty="0">
                <a:latin typeface="HelveticaNeueLTStd-Lt"/>
              </a:rPr>
              <a:t> al 2030 e la </a:t>
            </a:r>
            <a:r>
              <a:rPr lang="it-IT" b="1" dirty="0">
                <a:latin typeface="HelveticaNeueLTStd-Lt"/>
              </a:rPr>
              <a:t>media di installazione degli ultimi tre anni pari a circa 563 MW</a:t>
            </a:r>
            <a:r>
              <a:rPr lang="it-IT" dirty="0">
                <a:latin typeface="HelveticaNeueLTStd-Lt"/>
              </a:rPr>
              <a:t>, il nostro Paese raggiungerà il proprio obiettivo di istallazioni tra </a:t>
            </a:r>
            <a:r>
              <a:rPr lang="it-IT" b="1" dirty="0">
                <a:latin typeface="HelveticaNeueLTStd-Lt"/>
              </a:rPr>
              <a:t>124 anni</a:t>
            </a:r>
            <a:r>
              <a:rPr lang="it-IT" dirty="0">
                <a:latin typeface="HelveticaNeueLTStd-Lt"/>
              </a:rPr>
              <a:t>.</a:t>
            </a:r>
            <a:endParaRPr lang="it-IT" dirty="0"/>
          </a:p>
        </p:txBody>
      </p:sp>
      <p:pic>
        <p:nvPicPr>
          <p:cNvPr id="2" name="Immagine 2">
            <a:extLst>
              <a:ext uri="{FF2B5EF4-FFF2-40B4-BE49-F238E27FC236}">
                <a16:creationId xmlns:a16="http://schemas.microsoft.com/office/drawing/2014/main" id="{32E59258-2050-5721-2F8C-A62D8C8E7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771" y="1174004"/>
            <a:ext cx="5660571" cy="3377877"/>
          </a:xfrm>
          <a:prstGeom prst="rect">
            <a:avLst/>
          </a:prstGeom>
        </p:spPr>
      </p:pic>
      <p:pic>
        <p:nvPicPr>
          <p:cNvPr id="3" name="Immagine 11">
            <a:extLst>
              <a:ext uri="{FF2B5EF4-FFF2-40B4-BE49-F238E27FC236}">
                <a16:creationId xmlns:a16="http://schemas.microsoft.com/office/drawing/2014/main" id="{C32A5452-21FC-5498-3068-C78651501C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3457" y="2630961"/>
            <a:ext cx="5377542" cy="3490192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6D3C3A11-338E-5EB4-AC25-2F3BC5821CCE}"/>
              </a:ext>
            </a:extLst>
          </p:cNvPr>
          <p:cNvSpPr txBox="1"/>
          <p:nvPr/>
        </p:nvSpPr>
        <p:spPr>
          <a:xfrm>
            <a:off x="0" y="3508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 dirty="0">
                <a:solidFill>
                  <a:srgbClr val="009BD2"/>
                </a:solidFill>
              </a:rPr>
              <a:t>L'ITALIA A DUE VELOCITA'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02020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B226C52-C183-8035-8B22-D82F30BD45F7}"/>
              </a:ext>
            </a:extLst>
          </p:cNvPr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 dirty="0">
                <a:solidFill>
                  <a:srgbClr val="0070C0"/>
                </a:solidFill>
              </a:rPr>
              <a:t>"Il Cerrone", la turbina eolica collettiva</a:t>
            </a:r>
            <a:endParaRPr lang="it-IT" sz="3600" b="1" dirty="0">
              <a:solidFill>
                <a:srgbClr val="0070C0"/>
              </a:solidFill>
              <a:cs typeface="Calibri"/>
            </a:endParaRP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59DE172D-D1CF-F89B-4DD8-1A43F97D9E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501794"/>
              </p:ext>
            </p:extLst>
          </p:nvPr>
        </p:nvGraphicFramePr>
        <p:xfrm>
          <a:off x="316301" y="1739660"/>
          <a:ext cx="5963100" cy="4260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8930">
                  <a:extLst>
                    <a:ext uri="{9D8B030D-6E8A-4147-A177-3AD203B41FA5}">
                      <a16:colId xmlns:a16="http://schemas.microsoft.com/office/drawing/2014/main" val="642084780"/>
                    </a:ext>
                  </a:extLst>
                </a:gridCol>
                <a:gridCol w="4244170">
                  <a:extLst>
                    <a:ext uri="{9D8B030D-6E8A-4147-A177-3AD203B41FA5}">
                      <a16:colId xmlns:a16="http://schemas.microsoft.com/office/drawing/2014/main" val="1341448334"/>
                    </a:ext>
                  </a:extLst>
                </a:gridCol>
              </a:tblGrid>
              <a:tr h="800952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realizzazione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2000" dirty="0" err="1">
                          <a:effectLst/>
                        </a:rPr>
                        <a:t>Comune</a:t>
                      </a:r>
                      <a:r>
                        <a:rPr lang="en-US" sz="2000" dirty="0">
                          <a:effectLst/>
                        </a:rPr>
                        <a:t> di Gubbio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3580026"/>
                  </a:ext>
                </a:extLst>
              </a:tr>
              <a:tr h="800952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Fonti rinnovabili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Grande Eolico: kW 900 (2 GWh/anno)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8535609"/>
                  </a:ext>
                </a:extLst>
              </a:tr>
              <a:tr h="462773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Promotore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Cooperativa Energetica </a:t>
                      </a:r>
                      <a:r>
                        <a:rPr lang="it-IT" sz="2000" dirty="0" err="1">
                          <a:effectLst/>
                        </a:rPr>
                        <a:t>ènostra</a:t>
                      </a:r>
                      <a:r>
                        <a:rPr lang="it-IT" sz="2000" dirty="0">
                          <a:effectLst/>
                        </a:rPr>
                        <a:t>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550918"/>
                  </a:ext>
                </a:extLst>
              </a:tr>
              <a:tr h="1495113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Particolarità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L’impianto collettivo “Il Cerrone”, realizzato grazie ai capitali versati dai soci sovventori di </a:t>
                      </a:r>
                      <a:r>
                        <a:rPr lang="it-IT" sz="2000" dirty="0" err="1">
                          <a:effectLst/>
                        </a:rPr>
                        <a:t>ènostra</a:t>
                      </a:r>
                      <a:r>
                        <a:rPr lang="it-IT" sz="2000" dirty="0">
                          <a:effectLst/>
                        </a:rPr>
                        <a:t>, chiude il cerchio tra produzione e consumo.  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9329102"/>
                  </a:ext>
                </a:extLst>
              </a:tr>
              <a:tr h="462773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Finanziamenti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Fondi privati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611874"/>
                  </a:ext>
                </a:extLst>
              </a:tr>
            </a:tbl>
          </a:graphicData>
        </a:graphic>
      </p:graphicFrame>
      <p:pic>
        <p:nvPicPr>
          <p:cNvPr id="4" name="Immagine 7" descr="Immagine che contiene cielo, esterni, albero, oggetto da esterni&#10;&#10;Descrizione generata automaticamente">
            <a:extLst>
              <a:ext uri="{FF2B5EF4-FFF2-40B4-BE49-F238E27FC236}">
                <a16:creationId xmlns:a16="http://schemas.microsoft.com/office/drawing/2014/main" id="{750C7026-46B9-CB34-2AEE-F88227EA7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325" y="1710187"/>
            <a:ext cx="5403011" cy="405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3209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B226C52-C183-8035-8B22-D82F30BD45F7}"/>
              </a:ext>
            </a:extLst>
          </p:cNvPr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 dirty="0">
                <a:solidFill>
                  <a:srgbClr val="0070C0"/>
                </a:solidFill>
              </a:rPr>
              <a:t>La depurazione sostenibile a Lecce</a:t>
            </a:r>
            <a:endParaRPr lang="it-IT" sz="3600" b="1" dirty="0">
              <a:solidFill>
                <a:srgbClr val="0070C0"/>
              </a:solidFill>
              <a:cs typeface="Calibri"/>
            </a:endParaRPr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A31BB4EC-C592-C2AD-8009-9E530D5FF9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094668"/>
              </p:ext>
            </p:extLst>
          </p:nvPr>
        </p:nvGraphicFramePr>
        <p:xfrm>
          <a:off x="348651" y="1717951"/>
          <a:ext cx="6069435" cy="432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8400">
                  <a:extLst>
                    <a:ext uri="{9D8B030D-6E8A-4147-A177-3AD203B41FA5}">
                      <a16:colId xmlns:a16="http://schemas.microsoft.com/office/drawing/2014/main" val="2278048366"/>
                    </a:ext>
                  </a:extLst>
                </a:gridCol>
                <a:gridCol w="4461035">
                  <a:extLst>
                    <a:ext uri="{9D8B030D-6E8A-4147-A177-3AD203B41FA5}">
                      <a16:colId xmlns:a16="http://schemas.microsoft.com/office/drawing/2014/main" val="1568714025"/>
                    </a:ext>
                  </a:extLst>
                </a:gridCol>
              </a:tblGrid>
              <a:tr h="1090728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realizzazione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2000" dirty="0" err="1">
                          <a:effectLst/>
                        </a:rPr>
                        <a:t>Comune</a:t>
                      </a:r>
                      <a:r>
                        <a:rPr lang="en-US" sz="2000" dirty="0">
                          <a:effectLst/>
                        </a:rPr>
                        <a:t> di Lecce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3711"/>
                  </a:ext>
                </a:extLst>
              </a:tr>
              <a:tr h="1752957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Fonti rinnovabili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Solare fotovoltaico: kW 16,5 (20.000 kWh/anno) </a:t>
                      </a:r>
                    </a:p>
                    <a:p>
                      <a:pPr rtl="0" fontAlgn="base"/>
                      <a:r>
                        <a:rPr lang="it-IT" sz="2000" dirty="0">
                          <a:effectLst/>
                        </a:rPr>
                        <a:t>Biomassa: </a:t>
                      </a:r>
                      <a:r>
                        <a:rPr lang="it-IT" sz="2000" dirty="0" err="1">
                          <a:effectLst/>
                        </a:rPr>
                        <a:t>kWe</a:t>
                      </a:r>
                      <a:r>
                        <a:rPr lang="it-IT" sz="2000" dirty="0">
                          <a:effectLst/>
                        </a:rPr>
                        <a:t> 404 (540 MWh/anno)  </a:t>
                      </a:r>
                    </a:p>
                    <a:p>
                      <a:pPr rtl="0" fontAlgn="base"/>
                      <a:r>
                        <a:rPr lang="it-IT" sz="2000" dirty="0">
                          <a:effectLst/>
                        </a:rPr>
                        <a:t>                  </a:t>
                      </a:r>
                      <a:r>
                        <a:rPr lang="it-IT" sz="2000" dirty="0" err="1">
                          <a:effectLst/>
                        </a:rPr>
                        <a:t>kWt</a:t>
                      </a:r>
                      <a:r>
                        <a:rPr lang="it-IT" sz="2000" dirty="0">
                          <a:effectLst/>
                        </a:rPr>
                        <a:t> 528 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3067967"/>
                  </a:ext>
                </a:extLst>
              </a:tr>
              <a:tr h="545365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Promotore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AQP - Acquedotto Pugliese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4067383"/>
                  </a:ext>
                </a:extLst>
              </a:tr>
              <a:tr h="934910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Particolarità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L’impianto di depurazione di Lecce punta sul mix energetico da solare e biomassa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4987731"/>
                  </a:ext>
                </a:extLst>
              </a:tr>
            </a:tbl>
          </a:graphicData>
        </a:graphic>
      </p:graphicFrame>
      <p:pic>
        <p:nvPicPr>
          <p:cNvPr id="7" name="Immagine 7" descr="Immagine che contiene esterni&#10;&#10;Descrizione generata automaticamente">
            <a:extLst>
              <a:ext uri="{FF2B5EF4-FFF2-40B4-BE49-F238E27FC236}">
                <a16:creationId xmlns:a16="http://schemas.microsoft.com/office/drawing/2014/main" id="{84BCB1C6-E30E-BC52-70B5-D587F420B5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7192" y="1710187"/>
            <a:ext cx="5474896" cy="4113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232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B226C52-C183-8035-8B22-D82F30BD45F7}"/>
              </a:ext>
            </a:extLst>
          </p:cNvPr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 dirty="0">
                <a:solidFill>
                  <a:srgbClr val="0070C0"/>
                </a:solidFill>
              </a:rPr>
              <a:t>Pontinia sceglie il biometano</a:t>
            </a:r>
            <a:endParaRPr lang="it-IT" sz="3600" b="1" dirty="0">
              <a:solidFill>
                <a:srgbClr val="0070C0"/>
              </a:solidFill>
              <a:cs typeface="Calibri"/>
            </a:endParaRP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BDD1D220-CC14-2A47-0764-909F79AC3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896056"/>
              </p:ext>
            </p:extLst>
          </p:nvPr>
        </p:nvGraphicFramePr>
        <p:xfrm>
          <a:off x="363029" y="1767840"/>
          <a:ext cx="5836919" cy="3977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6783">
                  <a:extLst>
                    <a:ext uri="{9D8B030D-6E8A-4147-A177-3AD203B41FA5}">
                      <a16:colId xmlns:a16="http://schemas.microsoft.com/office/drawing/2014/main" val="2694506572"/>
                    </a:ext>
                  </a:extLst>
                </a:gridCol>
                <a:gridCol w="4290136">
                  <a:extLst>
                    <a:ext uri="{9D8B030D-6E8A-4147-A177-3AD203B41FA5}">
                      <a16:colId xmlns:a16="http://schemas.microsoft.com/office/drawing/2014/main" val="2847021162"/>
                    </a:ext>
                  </a:extLst>
                </a:gridCol>
              </a:tblGrid>
              <a:tr h="1050096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realizzazione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Pontinia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500427"/>
                  </a:ext>
                </a:extLst>
              </a:tr>
              <a:tr h="731885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Fonti rinnovabili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Biometano: 32 GWh/anno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2857333"/>
                  </a:ext>
                </a:extLst>
              </a:tr>
              <a:tr h="413674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Promotore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Easy Energia Ambiente </a:t>
                      </a:r>
                      <a:r>
                        <a:rPr lang="it-IT" sz="2000" dirty="0" err="1">
                          <a:effectLst/>
                        </a:rPr>
                        <a:t>Srl</a:t>
                      </a:r>
                      <a:r>
                        <a:rPr lang="it-IT" sz="2000" dirty="0">
                          <a:effectLst/>
                        </a:rPr>
                        <a:t>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6378382"/>
                  </a:ext>
                </a:extLst>
              </a:tr>
              <a:tr h="1050096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Particolarità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Oltre alla produzione di biometano anche quella di ammendante di qualità per i suoli agricoli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7666533"/>
                  </a:ext>
                </a:extLst>
              </a:tr>
              <a:tr h="731885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Altri soggetti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 err="1">
                          <a:effectLst/>
                        </a:rPr>
                        <a:t>Anaergia</a:t>
                      </a:r>
                      <a:r>
                        <a:rPr lang="it-IT" sz="2000" dirty="0">
                          <a:effectLst/>
                        </a:rPr>
                        <a:t> – partner tecnico </a:t>
                      </a:r>
                    </a:p>
                    <a:p>
                      <a:pPr rtl="0" fontAlgn="base"/>
                      <a:r>
                        <a:rPr lang="it-IT" sz="2000" dirty="0">
                          <a:effectLst/>
                        </a:rPr>
                        <a:t>Legambiente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32405"/>
                  </a:ext>
                </a:extLst>
              </a:tr>
            </a:tbl>
          </a:graphicData>
        </a:graphic>
      </p:graphicFrame>
      <p:pic>
        <p:nvPicPr>
          <p:cNvPr id="4" name="Immagine 7" descr="Immagine che contiene cielo, esterni, terra, edificio&#10;&#10;Descrizione generata automaticamente">
            <a:extLst>
              <a:ext uri="{FF2B5EF4-FFF2-40B4-BE49-F238E27FC236}">
                <a16:creationId xmlns:a16="http://schemas.microsoft.com/office/drawing/2014/main" id="{41AA5251-04A5-3263-5231-CC3590953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305" y="1782074"/>
            <a:ext cx="5244860" cy="394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4836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B226C52-C183-8035-8B22-D82F30BD45F7}"/>
              </a:ext>
            </a:extLst>
          </p:cNvPr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 dirty="0">
                <a:solidFill>
                  <a:srgbClr val="0070C0"/>
                </a:solidFill>
              </a:rPr>
              <a:t>L'impianto </a:t>
            </a:r>
            <a:r>
              <a:rPr lang="it-IT" sz="3600" b="1" dirty="0" err="1">
                <a:solidFill>
                  <a:srgbClr val="0070C0"/>
                </a:solidFill>
              </a:rPr>
              <a:t>Irigom</a:t>
            </a:r>
            <a:r>
              <a:rPr lang="it-IT" sz="3600" b="1" dirty="0">
                <a:solidFill>
                  <a:srgbClr val="0070C0"/>
                </a:solidFill>
              </a:rPr>
              <a:t> di Taranto</a:t>
            </a:r>
            <a:endParaRPr lang="it-IT" sz="3600" b="1" dirty="0">
              <a:solidFill>
                <a:srgbClr val="0070C0"/>
              </a:solidFill>
              <a:cs typeface="Calibri"/>
            </a:endParaRPr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71D1EE68-8544-7E3E-7928-0C51AF7E9E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465361"/>
              </p:ext>
            </p:extLst>
          </p:nvPr>
        </p:nvGraphicFramePr>
        <p:xfrm>
          <a:off x="190499" y="1607533"/>
          <a:ext cx="5143977" cy="3551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662">
                  <a:extLst>
                    <a:ext uri="{9D8B030D-6E8A-4147-A177-3AD203B41FA5}">
                      <a16:colId xmlns:a16="http://schemas.microsoft.com/office/drawing/2014/main" val="451903056"/>
                    </a:ext>
                  </a:extLst>
                </a:gridCol>
                <a:gridCol w="3319315">
                  <a:extLst>
                    <a:ext uri="{9D8B030D-6E8A-4147-A177-3AD203B41FA5}">
                      <a16:colId xmlns:a16="http://schemas.microsoft.com/office/drawing/2014/main" val="1733331609"/>
                    </a:ext>
                  </a:extLst>
                </a:gridCol>
              </a:tblGrid>
              <a:tr h="1216199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realizzazione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Taranto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1825429"/>
                  </a:ext>
                </a:extLst>
              </a:tr>
              <a:tr h="745935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Promotore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 err="1">
                          <a:effectLst/>
                        </a:rPr>
                        <a:t>Irigom</a:t>
                      </a:r>
                      <a:r>
                        <a:rPr lang="it-IT" sz="2000" dirty="0">
                          <a:effectLst/>
                        </a:rPr>
                        <a:t> </a:t>
                      </a:r>
                      <a:r>
                        <a:rPr lang="it-IT" sz="2000" dirty="0" err="1">
                          <a:effectLst/>
                        </a:rPr>
                        <a:t>Srl</a:t>
                      </a:r>
                      <a:r>
                        <a:rPr lang="it-IT" sz="2000" dirty="0">
                          <a:effectLst/>
                        </a:rPr>
                        <a:t>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8794048"/>
                  </a:ext>
                </a:extLst>
              </a:tr>
              <a:tr h="1589166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Particolarità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L’impianto recupera il 100% del materiale che compone i pannelli solari fotovoltaici senza produzione di scarti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0930364"/>
                  </a:ext>
                </a:extLst>
              </a:tr>
            </a:tbl>
          </a:graphicData>
        </a:graphic>
      </p:graphicFrame>
      <p:pic>
        <p:nvPicPr>
          <p:cNvPr id="7" name="Immagine 7" descr="Immagine che contiene parete, interni, giocattolo&#10;&#10;Descrizione generata automaticamente">
            <a:extLst>
              <a:ext uri="{FF2B5EF4-FFF2-40B4-BE49-F238E27FC236}">
                <a16:creationId xmlns:a16="http://schemas.microsoft.com/office/drawing/2014/main" id="{171D8E67-E764-849A-8C13-430A6C515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8506" y="1576244"/>
            <a:ext cx="6507808" cy="360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294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B226C52-C183-8035-8B22-D82F30BD45F7}"/>
              </a:ext>
            </a:extLst>
          </p:cNvPr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3600" b="1" dirty="0">
                <a:solidFill>
                  <a:srgbClr val="0070C0"/>
                </a:solidFill>
              </a:rPr>
              <a:t>La climatizzazione innovativa di Pomarance</a:t>
            </a:r>
            <a:endParaRPr lang="it-IT" sz="3600" b="1" dirty="0">
              <a:solidFill>
                <a:srgbClr val="0070C0"/>
              </a:solidFill>
              <a:cs typeface="Calibri"/>
            </a:endParaRPr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A7EC3A69-2A53-3DB3-AA72-91938D664F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784224"/>
              </p:ext>
            </p:extLst>
          </p:nvPr>
        </p:nvGraphicFramePr>
        <p:xfrm>
          <a:off x="506802" y="1585823"/>
          <a:ext cx="6813732" cy="4090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638">
                  <a:extLst>
                    <a:ext uri="{9D8B030D-6E8A-4147-A177-3AD203B41FA5}">
                      <a16:colId xmlns:a16="http://schemas.microsoft.com/office/drawing/2014/main" val="2064179634"/>
                    </a:ext>
                  </a:extLst>
                </a:gridCol>
                <a:gridCol w="5008094">
                  <a:extLst>
                    <a:ext uri="{9D8B030D-6E8A-4147-A177-3AD203B41FA5}">
                      <a16:colId xmlns:a16="http://schemas.microsoft.com/office/drawing/2014/main" val="697409108"/>
                    </a:ext>
                  </a:extLst>
                </a:gridCol>
              </a:tblGrid>
              <a:tr h="797739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realizzazione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2000" dirty="0" err="1">
                          <a:effectLst/>
                        </a:rPr>
                        <a:t>Comune</a:t>
                      </a:r>
                      <a:r>
                        <a:rPr lang="en-US" sz="2000" dirty="0">
                          <a:effectLst/>
                        </a:rPr>
                        <a:t> di </a:t>
                      </a:r>
                      <a:r>
                        <a:rPr lang="en-US" sz="2000" dirty="0" err="1">
                          <a:effectLst/>
                        </a:rPr>
                        <a:t>Pomarance</a:t>
                      </a:r>
                      <a:r>
                        <a:rPr lang="en-US" sz="2000" dirty="0">
                          <a:effectLst/>
                        </a:rPr>
                        <a:t>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3318942"/>
                  </a:ext>
                </a:extLst>
              </a:tr>
              <a:tr h="797739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Fonti rinnovabili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Climatizzazione a travi fredde attive con potenza frigorifera di kW 35,2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598718"/>
                  </a:ext>
                </a:extLst>
              </a:tr>
              <a:tr h="450007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Promotore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Comune di Pomarance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0561827"/>
                  </a:ext>
                </a:extLst>
              </a:tr>
              <a:tr h="797739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Particolarità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Climatizzazione estiva ed invernale basata sul teleriscaldamento geotermico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1296662"/>
                  </a:ext>
                </a:extLst>
              </a:tr>
              <a:tr h="797739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Finanziamenti 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Fondi pubblici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607554"/>
                  </a:ext>
                </a:extLst>
              </a:tr>
              <a:tr h="450007"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Altri Soggetti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it-IT" sz="2000" dirty="0">
                          <a:effectLst/>
                        </a:rPr>
                        <a:t>Geo Energy Service </a:t>
                      </a:r>
                      <a:r>
                        <a:rPr lang="it-IT" sz="2000" dirty="0" err="1">
                          <a:effectLst/>
                        </a:rPr>
                        <a:t>SpA</a:t>
                      </a:r>
                      <a:r>
                        <a:rPr lang="it-IT" sz="2000" dirty="0">
                          <a:effectLst/>
                        </a:rPr>
                        <a:t> - progettista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528116"/>
                  </a:ext>
                </a:extLst>
              </a:tr>
            </a:tbl>
          </a:graphicData>
        </a:graphic>
      </p:graphicFrame>
      <p:pic>
        <p:nvPicPr>
          <p:cNvPr id="7" name="Immagine 7" descr="Immagine che contiene edificio, esterni, pietra, vecchio&#10;&#10;Descrizione generata automaticamente">
            <a:extLst>
              <a:ext uri="{FF2B5EF4-FFF2-40B4-BE49-F238E27FC236}">
                <a16:creationId xmlns:a16="http://schemas.microsoft.com/office/drawing/2014/main" id="{CDDD2C86-9B65-1422-F22D-04C1FA3CB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287" y="1475712"/>
            <a:ext cx="3275162" cy="438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811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A20DBB77-DDAB-AF15-F707-D030060138B6}"/>
              </a:ext>
            </a:extLst>
          </p:cNvPr>
          <p:cNvSpPr/>
          <p:nvPr/>
        </p:nvSpPr>
        <p:spPr>
          <a:xfrm>
            <a:off x="348343" y="2786743"/>
            <a:ext cx="5334000" cy="1698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FF646B8D-0998-BD2B-9E21-27304FC3E45D}"/>
              </a:ext>
            </a:extLst>
          </p:cNvPr>
          <p:cNvSpPr/>
          <p:nvPr/>
        </p:nvSpPr>
        <p:spPr>
          <a:xfrm>
            <a:off x="4355646" y="5193846"/>
            <a:ext cx="1741714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D1E2F7E-A454-B455-A857-29A84807A6E9}"/>
              </a:ext>
            </a:extLst>
          </p:cNvPr>
          <p:cNvSpPr txBox="1"/>
          <p:nvPr/>
        </p:nvSpPr>
        <p:spPr>
          <a:xfrm>
            <a:off x="830035" y="2974522"/>
            <a:ext cx="5061857" cy="15081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6000" b="1" dirty="0"/>
              <a:t>GRAZIE</a:t>
            </a:r>
            <a:endParaRPr lang="it-IT" sz="4800">
              <a:cs typeface="Calibri" panose="020F0502020204030204"/>
            </a:endParaRPr>
          </a:p>
          <a:p>
            <a:pPr algn="ctr"/>
            <a:r>
              <a:rPr lang="it-IT" sz="1600" i="1" dirty="0">
                <a:cs typeface="Calibri"/>
              </a:rPr>
              <a:t>Il Rapporto è scaricabile sul sito</a:t>
            </a:r>
          </a:p>
          <a:p>
            <a:pPr algn="ctr"/>
            <a:r>
              <a:rPr lang="it-IT" sz="1600" i="1" dirty="0">
                <a:cs typeface="Calibri"/>
              </a:rPr>
              <a:t>www.comunirinnovabili.it</a:t>
            </a:r>
          </a:p>
        </p:txBody>
      </p:sp>
    </p:spTree>
    <p:extLst>
      <p:ext uri="{BB962C8B-B14F-4D97-AF65-F5344CB8AC3E}">
        <p14:creationId xmlns:p14="http://schemas.microsoft.com/office/powerpoint/2010/main" val="816643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1394570-B9F2-9090-42B8-C04627117E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BE11CB3-8BAD-4E8C-700F-7B6AA90AD5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3C6DED9-AA70-1B4C-EC46-14E8F0549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9EFC9BD9-AE38-6029-D7D3-B361BF16E244}"/>
              </a:ext>
            </a:extLst>
          </p:cNvPr>
          <p:cNvSpPr txBox="1"/>
          <p:nvPr/>
        </p:nvSpPr>
        <p:spPr>
          <a:xfrm>
            <a:off x="855407" y="757947"/>
            <a:ext cx="10530348" cy="5472717"/>
          </a:xfrm>
          <a:prstGeom prst="rect">
            <a:avLst/>
          </a:prstGeom>
          <a:pattFill prst="pct25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3200" b="1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2022-2027: un quinquennio decisivo</a:t>
            </a:r>
            <a:endParaRPr lang="it-IT" sz="3200" dirty="0">
              <a:effectLst/>
              <a:latin typeface="Palatino" pitchFamily="2" charset="77"/>
              <a:ea typeface="Palatino" pitchFamily="2" charset="77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400" b="1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La prossima legislatura</a:t>
            </a:r>
            <a:r>
              <a:rPr lang="it-IT" sz="2400" b="1" dirty="0"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 </a:t>
            </a:r>
            <a:r>
              <a:rPr lang="it-IT" sz="2400" b="1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sarà centrale </a:t>
            </a:r>
            <a:r>
              <a:rPr lang="it-IT" sz="2400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per rafforzare le politiche utili al raggiungimento degli </a:t>
            </a:r>
            <a:r>
              <a:rPr lang="it-IT" sz="2400" b="1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obiettivi europei al 2030 </a:t>
            </a:r>
            <a:r>
              <a:rPr lang="it-IT" sz="2400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a partire da quelli sulla riduzione delle emissioni di gas climalteranti attraverso: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it-IT" sz="2400" dirty="0">
              <a:effectLst/>
              <a:latin typeface="Palatino" pitchFamily="2" charset="77"/>
              <a:ea typeface="Palatino" pitchFamily="2" charset="77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dirty="0"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            </a:t>
            </a:r>
            <a:r>
              <a:rPr lang="it-IT" sz="2400" b="1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EUROPA</a:t>
            </a:r>
            <a:r>
              <a:rPr lang="it-IT" sz="2400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, che </a:t>
            </a:r>
            <a:r>
              <a:rPr lang="it-IT" sz="2400" dirty="0"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una </a:t>
            </a:r>
            <a:r>
              <a:rPr lang="it-IT" sz="2400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leadership importante a livello internazionale 	nella lotta alla crisi climatica.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2400" dirty="0">
              <a:effectLst/>
              <a:latin typeface="Palatino" pitchFamily="2" charset="77"/>
              <a:ea typeface="Palatino" pitchFamily="2" charset="77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	</a:t>
            </a:r>
            <a:r>
              <a:rPr lang="it-IT" sz="2400" b="1" dirty="0"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RICONVERSIONE ECOLOGICA TESSUTO PRODUTTIVO 	</a:t>
            </a:r>
            <a:r>
              <a:rPr lang="it-IT" sz="2400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che porterà molti </a:t>
            </a:r>
            <a:r>
              <a:rPr lang="it-IT" sz="2400" b="1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nuovi posti di lavoro </a:t>
            </a:r>
            <a:r>
              <a:rPr lang="it-IT" sz="2400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e permetterà l’apertura di 	</a:t>
            </a:r>
            <a:r>
              <a:rPr lang="it-IT" sz="2400" b="1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nuovi impianti</a:t>
            </a:r>
            <a:r>
              <a:rPr lang="it-IT" sz="2400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 produttivi o la </a:t>
            </a:r>
            <a:r>
              <a:rPr lang="it-IT" sz="2400" b="1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riconversione</a:t>
            </a:r>
            <a:r>
              <a:rPr lang="it-IT" sz="2400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 di quelli già 	esistenti. </a:t>
            </a:r>
            <a:r>
              <a:rPr lang="it-IT" sz="2000" dirty="0">
                <a:effectLst/>
                <a:latin typeface="Palatino" pitchFamily="2" charset="77"/>
                <a:ea typeface="Palatino" pitchFamily="2" charset="77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230B601C-7C42-048E-9EA6-C2EC4BB001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227" y="3278630"/>
            <a:ext cx="447034" cy="431349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85859DA-ADAB-259E-5A61-C49464F37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808" y="4754647"/>
            <a:ext cx="447034" cy="43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028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1394570-B9F2-9090-42B8-C04627117E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BE11CB3-8BAD-4E8C-700F-7B6AA90AD5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3C6DED9-AA70-1B4C-EC46-14E8F0549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3175" y="0"/>
            <a:ext cx="12192000" cy="6848475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161B5468-D0FB-DC43-ACAB-70E380AF5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1338" y="683261"/>
            <a:ext cx="5972314" cy="5653404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2362BDD-ED15-29FA-FCAC-1D94C5015F89}"/>
              </a:ext>
            </a:extLst>
          </p:cNvPr>
          <p:cNvSpPr txBox="1"/>
          <p:nvPr/>
        </p:nvSpPr>
        <p:spPr>
          <a:xfrm>
            <a:off x="6096000" y="992161"/>
            <a:ext cx="5525728" cy="4524315"/>
          </a:xfrm>
          <a:prstGeom prst="rect">
            <a:avLst/>
          </a:prstGeom>
          <a:pattFill prst="pct25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it-IT" sz="2400" b="1" i="0" dirty="0">
                <a:solidFill>
                  <a:srgbClr val="3F4A52"/>
                </a:solidFill>
                <a:effectLst/>
                <a:latin typeface="Palatino" pitchFamily="2" charset="77"/>
                <a:ea typeface="Palatino" pitchFamily="2" charset="77"/>
              </a:rPr>
              <a:t>PACCHETTO EUROPEO </a:t>
            </a:r>
          </a:p>
          <a:p>
            <a:pPr algn="ctr"/>
            <a:r>
              <a:rPr lang="it-IT" sz="2400" b="1" i="0" dirty="0">
                <a:solidFill>
                  <a:srgbClr val="3F4A52"/>
                </a:solidFill>
                <a:effectLst/>
                <a:latin typeface="Palatino" pitchFamily="2" charset="77"/>
                <a:ea typeface="Palatino" pitchFamily="2" charset="77"/>
              </a:rPr>
              <a:t>FIT FOR 55 – PRONTI PER IL 55%</a:t>
            </a:r>
          </a:p>
          <a:p>
            <a:pPr algn="just"/>
            <a:endParaRPr lang="it-IT" sz="2400" b="1" dirty="0">
              <a:solidFill>
                <a:srgbClr val="3F4A52"/>
              </a:solidFill>
              <a:latin typeface="Palatino" pitchFamily="2" charset="77"/>
              <a:ea typeface="Palatino" pitchFamily="2" charset="77"/>
            </a:endParaRPr>
          </a:p>
          <a:p>
            <a:pPr algn="just"/>
            <a:r>
              <a:rPr lang="it-IT" sz="2400" b="1" dirty="0">
                <a:solidFill>
                  <a:srgbClr val="3F4A52"/>
                </a:solidFill>
                <a:latin typeface="Palatino" pitchFamily="2" charset="77"/>
                <a:ea typeface="Palatino" pitchFamily="2" charset="77"/>
              </a:rPr>
              <a:t>R</a:t>
            </a:r>
            <a:r>
              <a:rPr lang="it-IT" sz="2400" b="1" i="0" dirty="0">
                <a:solidFill>
                  <a:srgbClr val="3F4A52"/>
                </a:solidFill>
                <a:effectLst/>
                <a:latin typeface="Palatino" pitchFamily="2" charset="77"/>
                <a:ea typeface="Palatino" pitchFamily="2" charset="77"/>
              </a:rPr>
              <a:t>idurre entro il 2030 gas serra di almeno il 55%</a:t>
            </a:r>
            <a:r>
              <a:rPr lang="it-IT" sz="2400" i="0" dirty="0">
                <a:solidFill>
                  <a:srgbClr val="3F4A52"/>
                </a:solidFill>
                <a:effectLst/>
                <a:latin typeface="Palatino" pitchFamily="2" charset="77"/>
                <a:ea typeface="Palatino" pitchFamily="2" charset="77"/>
              </a:rPr>
              <a:t> rispetto ai livelli del 1990 e  raggiungere la </a:t>
            </a:r>
            <a:r>
              <a:rPr lang="it-IT" sz="2400" i="0" dirty="0" err="1">
                <a:solidFill>
                  <a:srgbClr val="3F4A52"/>
                </a:solidFill>
                <a:effectLst/>
                <a:latin typeface="Palatino" pitchFamily="2" charset="77"/>
                <a:ea typeface="Palatino" pitchFamily="2" charset="77"/>
              </a:rPr>
              <a:t>neutralita’</a:t>
            </a:r>
            <a:r>
              <a:rPr lang="it-IT" sz="2400" i="0" dirty="0">
                <a:solidFill>
                  <a:srgbClr val="3F4A52"/>
                </a:solidFill>
                <a:effectLst/>
                <a:latin typeface="Palatino" pitchFamily="2" charset="77"/>
                <a:ea typeface="Palatino" pitchFamily="2" charset="77"/>
              </a:rPr>
              <a:t> climatica  entro il 2050 attraverso azioni concrete </a:t>
            </a:r>
          </a:p>
          <a:p>
            <a:pPr algn="just"/>
            <a:endParaRPr lang="it-IT" sz="2400" i="0" dirty="0">
              <a:solidFill>
                <a:srgbClr val="3F4A52"/>
              </a:solidFill>
              <a:effectLst/>
              <a:latin typeface="Palatino" pitchFamily="2" charset="77"/>
              <a:ea typeface="Palatino" pitchFamily="2" charset="77"/>
            </a:endParaRPr>
          </a:p>
          <a:p>
            <a:pPr algn="just"/>
            <a:r>
              <a:rPr lang="it-IT" sz="2400" dirty="0">
                <a:solidFill>
                  <a:srgbClr val="3F4A52"/>
                </a:solidFill>
                <a:latin typeface="Palatino" pitchFamily="2" charset="77"/>
                <a:ea typeface="Palatino" pitchFamily="2" charset="77"/>
              </a:rPr>
              <a:t>L</a:t>
            </a:r>
            <a:r>
              <a:rPr lang="it-IT" sz="2400" i="0" dirty="0">
                <a:solidFill>
                  <a:srgbClr val="3F4A52"/>
                </a:solidFill>
                <a:effectLst/>
                <a:latin typeface="Palatino" pitchFamily="2" charset="77"/>
                <a:ea typeface="Palatino" pitchFamily="2" charset="77"/>
              </a:rPr>
              <a:t>egge europea sul clima indica </a:t>
            </a:r>
            <a:r>
              <a:rPr lang="it-IT" sz="2400" b="1" i="0" dirty="0">
                <a:solidFill>
                  <a:srgbClr val="3F4A52"/>
                </a:solidFill>
                <a:effectLst/>
                <a:latin typeface="Palatino" pitchFamily="2" charset="77"/>
                <a:ea typeface="Palatino" pitchFamily="2" charset="77"/>
              </a:rPr>
              <a:t>obiettivi vincolanti </a:t>
            </a:r>
            <a:r>
              <a:rPr lang="it-IT" sz="2400" i="0" dirty="0">
                <a:solidFill>
                  <a:srgbClr val="3F4A52"/>
                </a:solidFill>
                <a:effectLst/>
                <a:latin typeface="Palatino" pitchFamily="2" charset="77"/>
                <a:ea typeface="Palatino" pitchFamily="2" charset="77"/>
              </a:rPr>
              <a:t>per l’UE e gli stati membri.</a:t>
            </a:r>
          </a:p>
        </p:txBody>
      </p:sp>
    </p:spTree>
    <p:extLst>
      <p:ext uri="{BB962C8B-B14F-4D97-AF65-F5344CB8AC3E}">
        <p14:creationId xmlns:p14="http://schemas.microsoft.com/office/powerpoint/2010/main" val="3293930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1394570-B9F2-9090-42B8-C04627117E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BE11CB3-8BAD-4E8C-700F-7B6AA90AD5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3C6DED9-AA70-1B4C-EC46-14E8F0549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12192000" cy="6848475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2362BDD-ED15-29FA-FCAC-1D94C5015F89}"/>
              </a:ext>
            </a:extLst>
          </p:cNvPr>
          <p:cNvSpPr txBox="1"/>
          <p:nvPr/>
        </p:nvSpPr>
        <p:spPr>
          <a:xfrm>
            <a:off x="6096000" y="551289"/>
            <a:ext cx="5972314" cy="5755422"/>
          </a:xfrm>
          <a:prstGeom prst="rect">
            <a:avLst/>
          </a:prstGeom>
          <a:pattFill prst="pct25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it-IT" sz="2800" b="1" i="0" dirty="0" err="1">
                <a:solidFill>
                  <a:srgbClr val="404040"/>
                </a:solidFill>
                <a:effectLst/>
                <a:latin typeface="Palatino" pitchFamily="2" charset="77"/>
                <a:ea typeface="Palatino" pitchFamily="2" charset="77"/>
              </a:rPr>
              <a:t>REPowerEU</a:t>
            </a:r>
            <a:r>
              <a:rPr lang="it-IT" sz="2800" b="1" i="0" dirty="0">
                <a:solidFill>
                  <a:srgbClr val="404040"/>
                </a:solidFill>
                <a:effectLst/>
                <a:latin typeface="Palatino" pitchFamily="2" charset="77"/>
                <a:ea typeface="Palatino" pitchFamily="2" charset="77"/>
              </a:rPr>
              <a:t> </a:t>
            </a:r>
          </a:p>
          <a:p>
            <a:pPr algn="ctr"/>
            <a:endParaRPr lang="it-IT" sz="2800" b="1" i="0" dirty="0">
              <a:solidFill>
                <a:srgbClr val="404040"/>
              </a:solidFill>
              <a:effectLst/>
              <a:latin typeface="Palatino" pitchFamily="2" charset="77"/>
              <a:ea typeface="Palatino" pitchFamily="2" charset="77"/>
            </a:endParaRPr>
          </a:p>
          <a:p>
            <a:r>
              <a:rPr lang="it-IT" sz="2400" b="0" i="0" dirty="0">
                <a:solidFill>
                  <a:srgbClr val="404040"/>
                </a:solidFill>
                <a:effectLst/>
                <a:latin typeface="Palatino" pitchFamily="2" charset="77"/>
                <a:ea typeface="Palatino" pitchFamily="2" charset="77"/>
              </a:rPr>
              <a:t>è il piano della Commissione europea per renderci indipendenti dai combustibili fossili russi ben prima del 2030</a:t>
            </a:r>
          </a:p>
          <a:p>
            <a:endParaRPr lang="it-IT" sz="2400" dirty="0">
              <a:solidFill>
                <a:srgbClr val="404040"/>
              </a:solidFill>
              <a:latin typeface="Palatino" pitchFamily="2" charset="77"/>
              <a:ea typeface="Palatino" pitchFamily="2" charset="77"/>
            </a:endParaRPr>
          </a:p>
          <a:p>
            <a:r>
              <a:rPr lang="it-IT" sz="2400" b="0" i="0" dirty="0">
                <a:solidFill>
                  <a:srgbClr val="404040"/>
                </a:solidFill>
                <a:effectLst/>
                <a:latin typeface="Palatino" pitchFamily="2" charset="77"/>
                <a:ea typeface="Palatino" pitchFamily="2" charset="77"/>
              </a:rPr>
              <a:t>Il piano stabilisce una serie di misure per ridurre rapidamente la dipendenza dai combustibili fossili russi e accelerare la transizione verde, aumentando nel contempo la resilienza del sistema energetico dell’UE.</a:t>
            </a:r>
          </a:p>
          <a:p>
            <a:r>
              <a:rPr lang="it-IT" sz="2400" b="0" i="0" dirty="0">
                <a:solidFill>
                  <a:srgbClr val="404040"/>
                </a:solidFill>
                <a:effectLst/>
                <a:latin typeface="Palatino" pitchFamily="2" charset="77"/>
                <a:ea typeface="Palatino" pitchFamily="2" charset="77"/>
              </a:rPr>
              <a:t> </a:t>
            </a:r>
          </a:p>
          <a:p>
            <a:r>
              <a:rPr lang="it-IT" sz="2400" b="0" i="0" dirty="0">
                <a:solidFill>
                  <a:srgbClr val="404040"/>
                </a:solidFill>
                <a:effectLst/>
                <a:latin typeface="Palatino" pitchFamily="2" charset="77"/>
                <a:ea typeface="Palatino" pitchFamily="2" charset="77"/>
              </a:rPr>
              <a:t>I punti fondamentali sono: diversificare, risparmiare, accelerare con l’energia pulita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B1A8A24-BA18-6AE3-3442-A1C0352B9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88590" y="1122363"/>
            <a:ext cx="6884590" cy="4571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58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90" y="1573301"/>
            <a:ext cx="5377852" cy="327427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>
                <a:solidFill>
                  <a:srgbClr val="009BD2"/>
                </a:solidFill>
              </a:rPr>
              <a:t>I VANTAGGI DELLE FER</a:t>
            </a:r>
          </a:p>
        </p:txBody>
      </p:sp>
      <p:sp>
        <p:nvSpPr>
          <p:cNvPr id="4" name="Rettangolo 3"/>
          <p:cNvSpPr/>
          <p:nvPr/>
        </p:nvSpPr>
        <p:spPr>
          <a:xfrm>
            <a:off x="297892" y="4908698"/>
            <a:ext cx="57981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/>
              <a:t>Si riduce il costo dell’energia elettrica del solare fotovoltaico per il settore residenziale.</a:t>
            </a:r>
          </a:p>
          <a:p>
            <a:r>
              <a:rPr lang="it-IT" sz="1600"/>
              <a:t>In Italia passa da </a:t>
            </a:r>
            <a:r>
              <a:rPr lang="it-IT" sz="1600" b="1"/>
              <a:t>0,405 dollari a kWh </a:t>
            </a:r>
            <a:r>
              <a:rPr lang="it-IT" sz="1600"/>
              <a:t>nel 2010 a </a:t>
            </a:r>
            <a:r>
              <a:rPr lang="it-IT" sz="1600" b="1"/>
              <a:t>0,109 dollari a kWh </a:t>
            </a:r>
            <a:r>
              <a:rPr lang="it-IT" sz="1600"/>
              <a:t>nel 2019. 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6835" y="1573301"/>
            <a:ext cx="4908044" cy="3335397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6203182" y="5011506"/>
            <a:ext cx="58246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/>
              <a:t>Posti di lavoro </a:t>
            </a:r>
            <a:r>
              <a:rPr lang="it-IT" sz="1600"/>
              <a:t>in Italia toccano quota </a:t>
            </a:r>
            <a:r>
              <a:rPr lang="it-IT" sz="1600" b="1"/>
              <a:t>93mila</a:t>
            </a:r>
            <a:r>
              <a:rPr lang="it-IT" sz="1600"/>
              <a:t>, portando il nostro Paese al </a:t>
            </a:r>
            <a:r>
              <a:rPr lang="it-IT" sz="1600" b="1"/>
              <a:t>4° posto in Europa</a:t>
            </a:r>
            <a:r>
              <a:rPr lang="it-IT" sz="1600"/>
              <a:t> dopo Germania con 228mila posti di lavoro nel settore delle fonti rinnovabili, Francia con 142,2mila lavoratori diretti e indiretti e Spagna con 126mila.</a:t>
            </a:r>
          </a:p>
        </p:txBody>
      </p:sp>
    </p:spTree>
    <p:extLst>
      <p:ext uri="{BB962C8B-B14F-4D97-AF65-F5344CB8AC3E}">
        <p14:creationId xmlns:p14="http://schemas.microsoft.com/office/powerpoint/2010/main" val="3652829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38577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>
                <a:solidFill>
                  <a:srgbClr val="009BD2"/>
                </a:solidFill>
              </a:rPr>
              <a:t>NESSUNO HA GIA’ DATO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95" y="1259297"/>
            <a:ext cx="5572125" cy="4772025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6027174" y="1259297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>
                <a:latin typeface="HelveticaNeueLTStd-Lt"/>
              </a:rPr>
              <a:t>In termini di potenza è la </a:t>
            </a:r>
            <a:r>
              <a:rPr lang="it-IT" b="1">
                <a:latin typeface="HelveticaNeueLTStd-Lt"/>
              </a:rPr>
              <a:t>Lombardia</a:t>
            </a:r>
            <a:r>
              <a:rPr lang="it-IT">
                <a:latin typeface="HelveticaNeueLTStd-Lt"/>
              </a:rPr>
              <a:t> la Regione con la maggior potenza installata con 8,64 GW di potenza complessiva - grazie soprattutto all’eredità dell’idroelettrico del secolo scorso pari a 5,1 GW - seguita da </a:t>
            </a:r>
            <a:r>
              <a:rPr lang="it-IT" b="1">
                <a:latin typeface="HelveticaNeueLTStd-Lt"/>
              </a:rPr>
              <a:t>Puglia</a:t>
            </a:r>
            <a:r>
              <a:rPr lang="it-IT">
                <a:latin typeface="HelveticaNeueLTStd-Lt"/>
              </a:rPr>
              <a:t> - in cui si sono registrate le maggiori installazioni delle “nuove” rinnovabili –. </a:t>
            </a:r>
          </a:p>
          <a:p>
            <a:endParaRPr lang="it-IT">
              <a:latin typeface="HelveticaNeueLTStd-Lt"/>
            </a:endParaRPr>
          </a:p>
          <a:p>
            <a:r>
              <a:rPr lang="it-IT">
                <a:latin typeface="HelveticaNeueLTStd-Lt"/>
              </a:rPr>
              <a:t>La situazione cambia notevolmente se prendiamo in considerazione come parametro i kW per abitante. A farsi notare sono la Regione </a:t>
            </a:r>
            <a:r>
              <a:rPr lang="it-IT" b="1">
                <a:latin typeface="HelveticaNeueLTStd-Lt"/>
              </a:rPr>
              <a:t>Valle d’Aosta</a:t>
            </a:r>
            <a:r>
              <a:rPr lang="it-IT">
                <a:latin typeface="HelveticaNeueLTStd-Lt"/>
              </a:rPr>
              <a:t>, ma anche le due province autonome di </a:t>
            </a:r>
            <a:r>
              <a:rPr lang="it-IT" b="1">
                <a:latin typeface="HelveticaNeueLTStd-Lt"/>
              </a:rPr>
              <a:t>Trento</a:t>
            </a:r>
            <a:r>
              <a:rPr lang="it-IT">
                <a:latin typeface="HelveticaNeueLTStd-Lt"/>
              </a:rPr>
              <a:t> e </a:t>
            </a:r>
            <a:r>
              <a:rPr lang="it-IT" b="1">
                <a:latin typeface="HelveticaNeueLTStd-Lt"/>
              </a:rPr>
              <a:t>Bolzano</a:t>
            </a:r>
            <a:r>
              <a:rPr lang="it-IT">
                <a:latin typeface="HelveticaNeueLTStd-Lt"/>
              </a:rPr>
              <a:t>, dove l’idroelettrico gioca un ruolo fondamentale. In termini di “nuove installazioni” invece spiccano </a:t>
            </a:r>
            <a:r>
              <a:rPr lang="it-IT" b="1">
                <a:latin typeface="HelveticaNeueLTStd-Lt"/>
              </a:rPr>
              <a:t>Molise</a:t>
            </a:r>
          </a:p>
          <a:p>
            <a:r>
              <a:rPr lang="it-IT">
                <a:latin typeface="HelveticaNeueLTStd-Lt"/>
              </a:rPr>
              <a:t>e </a:t>
            </a:r>
            <a:r>
              <a:rPr lang="it-IT" b="1">
                <a:latin typeface="HelveticaNeueLTStd-Lt"/>
              </a:rPr>
              <a:t>Basilicata</a:t>
            </a:r>
            <a:r>
              <a:rPr lang="it-IT">
                <a:latin typeface="HelveticaNeueLTStd-Lt"/>
              </a:rPr>
              <a:t>, dove il ruolo principale lo gioca invece l’eolico.</a:t>
            </a:r>
          </a:p>
          <a:p>
            <a:endParaRPr lang="it-IT">
              <a:latin typeface="HelveticaNeueLTStd-Lt"/>
            </a:endParaRPr>
          </a:p>
          <a:p>
            <a:pPr algn="ctr"/>
            <a:r>
              <a:rPr lang="it-IT" b="1">
                <a:solidFill>
                  <a:srgbClr val="009BD2"/>
                </a:solidFill>
                <a:latin typeface="HelveticaNeueLTStd-Lt"/>
              </a:rPr>
              <a:t>Ma tutte con una media per abitante insufficiente</a:t>
            </a:r>
            <a:endParaRPr lang="it-IT" b="1">
              <a:solidFill>
                <a:srgbClr val="009B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483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>
            <a:extLst>
              <a:ext uri="{FF2B5EF4-FFF2-40B4-BE49-F238E27FC236}">
                <a16:creationId xmlns:a16="http://schemas.microsoft.com/office/drawing/2014/main" id="{9BE11CB3-8BAD-4E8C-700F-7B6AA90AD5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04801"/>
            <a:ext cx="9144000" cy="1655762"/>
          </a:xfrm>
        </p:spPr>
        <p:txBody>
          <a:bodyPr/>
          <a:lstStyle/>
          <a:p>
            <a:r>
              <a:rPr lang="it-IT" b="1" dirty="0"/>
              <a:t>RIDUZIONE PER SETTORE DELLE EMISSIONI AL 2030</a:t>
            </a:r>
          </a:p>
        </p:txBody>
      </p:sp>
      <p:graphicFrame>
        <p:nvGraphicFramePr>
          <p:cNvPr id="15" name="object 26">
            <a:extLst>
              <a:ext uri="{FF2B5EF4-FFF2-40B4-BE49-F238E27FC236}">
                <a16:creationId xmlns:a16="http://schemas.microsoft.com/office/drawing/2014/main" id="{50EFD005-1BC7-BAE8-77D7-808B1D97A9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71397"/>
              </p:ext>
            </p:extLst>
          </p:nvPr>
        </p:nvGraphicFramePr>
        <p:xfrm>
          <a:off x="1199268" y="1587055"/>
          <a:ext cx="9570473" cy="1887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93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4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18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1774">
                <a:tc>
                  <a:txBody>
                    <a:bodyPr/>
                    <a:lstStyle/>
                    <a:p>
                      <a:pPr marL="67945">
                        <a:lnSpc>
                          <a:spcPts val="1590"/>
                        </a:lnSpc>
                      </a:pPr>
                      <a:endParaRPr lang="it-IT" sz="1800" b="1" spc="-80" dirty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67945">
                        <a:lnSpc>
                          <a:spcPts val="1590"/>
                        </a:lnSpc>
                      </a:pPr>
                      <a:r>
                        <a:rPr sz="1800" b="1" spc="-8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OBIETTIVO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53975">
                      <a:solidFill>
                        <a:srgbClr val="FFFFFF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endParaRPr lang="it-IT" sz="1800" b="1" spc="-140" dirty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800" b="1" spc="-1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ATTO </a:t>
                      </a:r>
                      <a:r>
                        <a:rPr sz="1800" b="1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DI</a:t>
                      </a:r>
                      <a:r>
                        <a:rPr sz="1800" b="1" spc="-1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4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INDIRIZZI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53975">
                      <a:solidFill>
                        <a:srgbClr val="FFFFFF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endParaRPr lang="it-IT" sz="1800" b="1" spc="-95" dirty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800" b="1" spc="-9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PREAC </a:t>
                      </a:r>
                      <a:r>
                        <a:rPr sz="1800" b="1" spc="-8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(scenario</a:t>
                      </a:r>
                      <a:r>
                        <a:rPr sz="1800" b="1" spc="-114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6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aggiornato)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53975">
                      <a:solidFill>
                        <a:srgbClr val="FFFFFF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776">
                <a:tc>
                  <a:txBody>
                    <a:bodyPr/>
                    <a:lstStyle/>
                    <a:p>
                      <a:pPr marL="67945">
                        <a:lnSpc>
                          <a:spcPts val="1590"/>
                        </a:lnSpc>
                      </a:pPr>
                      <a:endParaRPr lang="it-IT" sz="1800" b="1" spc="-90" dirty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67945">
                        <a:lnSpc>
                          <a:spcPts val="1590"/>
                        </a:lnSpc>
                      </a:pPr>
                      <a:r>
                        <a:rPr sz="1800" b="1" spc="-90" dirty="0" err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Riduzione</a:t>
                      </a:r>
                      <a:r>
                        <a:rPr sz="1800" b="1" spc="-9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6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gas </a:t>
                      </a:r>
                      <a:r>
                        <a:rPr sz="1800" b="1" spc="-8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climalteranti </a:t>
                      </a:r>
                      <a:r>
                        <a:rPr sz="1800" b="1" spc="-7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vs</a:t>
                      </a:r>
                      <a:r>
                        <a:rPr sz="1800" b="1" spc="-16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2005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3975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endParaRPr lang="it-IT" sz="1800" spc="-30" dirty="0">
                        <a:latin typeface="Trebuchet MS"/>
                        <a:cs typeface="Trebuchet MS"/>
                      </a:endParaRPr>
                    </a:p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800" spc="-30" dirty="0">
                          <a:latin typeface="Trebuchet MS"/>
                          <a:cs typeface="Trebuchet MS"/>
                        </a:rPr>
                        <a:t>40</a:t>
                      </a:r>
                      <a:r>
                        <a:rPr sz="1800" spc="-10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spc="155" dirty="0">
                          <a:latin typeface="Trebuchet MS"/>
                          <a:cs typeface="Trebuchet MS"/>
                        </a:rPr>
                        <a:t>%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3975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endParaRPr lang="it-IT" sz="1800" spc="-25" dirty="0">
                        <a:latin typeface="Trebuchet MS"/>
                        <a:cs typeface="Trebuchet MS"/>
                      </a:endParaRPr>
                    </a:p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800" spc="-25" dirty="0">
                          <a:latin typeface="Trebuchet MS"/>
                          <a:cs typeface="Trebuchet MS"/>
                        </a:rPr>
                        <a:t>43,8%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3975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1776">
                <a:tc>
                  <a:txBody>
                    <a:bodyPr/>
                    <a:lstStyle/>
                    <a:p>
                      <a:pPr marL="67945">
                        <a:lnSpc>
                          <a:spcPts val="1590"/>
                        </a:lnSpc>
                      </a:pPr>
                      <a:endParaRPr lang="it-IT" sz="1800" b="1" spc="-90" dirty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67945">
                        <a:lnSpc>
                          <a:spcPts val="1590"/>
                        </a:lnSpc>
                      </a:pPr>
                      <a:r>
                        <a:rPr sz="1800" b="1" spc="-90" dirty="0" err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Riduzione</a:t>
                      </a:r>
                      <a:r>
                        <a:rPr sz="1800" b="1" spc="-9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8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consumi </a:t>
                      </a:r>
                      <a:r>
                        <a:rPr sz="1800" b="1" spc="-7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finali </a:t>
                      </a:r>
                      <a:r>
                        <a:rPr sz="1800" b="1" spc="-7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di</a:t>
                      </a:r>
                      <a:r>
                        <a:rPr sz="1800" b="1" spc="-15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8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energia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endParaRPr lang="it-IT" sz="1800" spc="-130" dirty="0">
                        <a:latin typeface="Trebuchet MS"/>
                        <a:cs typeface="Trebuchet MS"/>
                      </a:endParaRPr>
                    </a:p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800" spc="-130" dirty="0" err="1">
                          <a:latin typeface="Trebuchet MS"/>
                          <a:cs typeface="Trebuchet MS"/>
                        </a:rPr>
                        <a:t>Tra</a:t>
                      </a:r>
                      <a:r>
                        <a:rPr sz="1800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spc="-90" dirty="0">
                          <a:latin typeface="Trebuchet MS"/>
                          <a:cs typeface="Trebuchet MS"/>
                        </a:rPr>
                        <a:t>il </a:t>
                      </a:r>
                      <a:r>
                        <a:rPr sz="1800" spc="35" dirty="0">
                          <a:latin typeface="Trebuchet MS"/>
                          <a:cs typeface="Trebuchet MS"/>
                        </a:rPr>
                        <a:t>28% </a:t>
                      </a:r>
                      <a:r>
                        <a:rPr sz="1800" spc="-70" dirty="0">
                          <a:latin typeface="Trebuchet MS"/>
                          <a:cs typeface="Trebuchet MS"/>
                        </a:rPr>
                        <a:t>e </a:t>
                      </a:r>
                      <a:r>
                        <a:rPr sz="1800" spc="-90" dirty="0">
                          <a:latin typeface="Trebuchet MS"/>
                          <a:cs typeface="Trebuchet MS"/>
                        </a:rPr>
                        <a:t>il</a:t>
                      </a:r>
                      <a:r>
                        <a:rPr sz="1800" spc="-2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spc="30" dirty="0">
                          <a:latin typeface="Trebuchet MS"/>
                          <a:cs typeface="Trebuchet MS"/>
                        </a:rPr>
                        <a:t>32%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endParaRPr lang="it-IT" sz="1800" spc="-25" dirty="0">
                        <a:latin typeface="Trebuchet MS"/>
                        <a:cs typeface="Trebuchet MS"/>
                      </a:endParaRPr>
                    </a:p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800" spc="-25" dirty="0">
                          <a:latin typeface="Trebuchet MS"/>
                          <a:cs typeface="Trebuchet MS"/>
                        </a:rPr>
                        <a:t>35,2%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1774">
                <a:tc>
                  <a:txBody>
                    <a:bodyPr/>
                    <a:lstStyle/>
                    <a:p>
                      <a:pPr marL="67945">
                        <a:lnSpc>
                          <a:spcPts val="1590"/>
                        </a:lnSpc>
                      </a:pPr>
                      <a:endParaRPr lang="it-IT" sz="1800" b="1" spc="-90" dirty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67945">
                        <a:lnSpc>
                          <a:spcPts val="1590"/>
                        </a:lnSpc>
                      </a:pPr>
                      <a:r>
                        <a:rPr sz="1800" b="1" spc="-90" dirty="0" err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Copertura</a:t>
                      </a:r>
                      <a:r>
                        <a:rPr sz="1800" b="1" spc="-9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7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di </a:t>
                      </a:r>
                      <a:r>
                        <a:rPr sz="1800" b="1" spc="-8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energia </a:t>
                      </a:r>
                      <a:r>
                        <a:rPr sz="1800" b="1" spc="-6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da </a:t>
                      </a:r>
                      <a:r>
                        <a:rPr sz="1800" b="1" spc="-8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fonti</a:t>
                      </a:r>
                      <a:r>
                        <a:rPr sz="1800" b="1" spc="-24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7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rinnovabili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endParaRPr lang="it-IT" sz="1800" spc="-130" dirty="0">
                        <a:latin typeface="Trebuchet MS"/>
                        <a:cs typeface="Trebuchet MS"/>
                      </a:endParaRPr>
                    </a:p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800" spc="-130" dirty="0" err="1">
                          <a:latin typeface="Trebuchet MS"/>
                          <a:cs typeface="Trebuchet MS"/>
                        </a:rPr>
                        <a:t>Tra</a:t>
                      </a:r>
                      <a:r>
                        <a:rPr sz="1800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spc="-90" dirty="0">
                          <a:latin typeface="Trebuchet MS"/>
                          <a:cs typeface="Trebuchet MS"/>
                        </a:rPr>
                        <a:t>il </a:t>
                      </a:r>
                      <a:r>
                        <a:rPr sz="1800" spc="30" dirty="0">
                          <a:latin typeface="Trebuchet MS"/>
                          <a:cs typeface="Trebuchet MS"/>
                        </a:rPr>
                        <a:t>31% </a:t>
                      </a:r>
                      <a:r>
                        <a:rPr sz="1800" spc="-70" dirty="0">
                          <a:latin typeface="Trebuchet MS"/>
                          <a:cs typeface="Trebuchet MS"/>
                        </a:rPr>
                        <a:t>e </a:t>
                      </a:r>
                      <a:r>
                        <a:rPr sz="1800" spc="-90" dirty="0">
                          <a:latin typeface="Trebuchet MS"/>
                          <a:cs typeface="Trebuchet MS"/>
                        </a:rPr>
                        <a:t>il</a:t>
                      </a:r>
                      <a:r>
                        <a:rPr sz="1800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spc="30" dirty="0">
                          <a:latin typeface="Trebuchet MS"/>
                          <a:cs typeface="Trebuchet MS"/>
                        </a:rPr>
                        <a:t>33%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endParaRPr lang="it-IT" sz="1800" spc="-25" dirty="0">
                        <a:latin typeface="Trebuchet MS"/>
                        <a:cs typeface="Trebuchet MS"/>
                      </a:endParaRPr>
                    </a:p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800" spc="-25" dirty="0">
                          <a:latin typeface="Trebuchet MS"/>
                          <a:cs typeface="Trebuchet MS"/>
                        </a:rPr>
                        <a:t>35,8%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BB32A17-C85D-0816-66BC-DCBDF9AD8D53}"/>
              </a:ext>
            </a:extLst>
          </p:cNvPr>
          <p:cNvSpPr txBox="1"/>
          <p:nvPr/>
        </p:nvSpPr>
        <p:spPr>
          <a:xfrm>
            <a:off x="1401935" y="540615"/>
            <a:ext cx="9165138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>
                <a:latin typeface="Palatino" pitchFamily="2" charset="77"/>
                <a:ea typeface="Palatino" pitchFamily="2" charset="77"/>
              </a:rPr>
              <a:t>PREAC –PIANO ENERGIA E CLIMA REGIONE LOMBARDIA</a:t>
            </a:r>
          </a:p>
          <a:p>
            <a:r>
              <a:rPr lang="it-IT" b="1" dirty="0">
                <a:latin typeface="Palatino" pitchFamily="2" charset="77"/>
                <a:ea typeface="Palatino" pitchFamily="2" charset="77"/>
              </a:rPr>
              <a:t>Fonte: tabelle PREAC - Regione Lombardia </a:t>
            </a:r>
          </a:p>
          <a:p>
            <a:r>
              <a:rPr lang="it-IT" sz="2000" b="1" dirty="0">
                <a:latin typeface="Palatino" pitchFamily="2" charset="77"/>
                <a:ea typeface="Palatino" pitchFamily="2" charset="77"/>
              </a:rPr>
              <a:t>RIDUZIONE TOTALE DELLE EMISSIONI  AL 2030</a:t>
            </a:r>
          </a:p>
        </p:txBody>
      </p:sp>
      <p:graphicFrame>
        <p:nvGraphicFramePr>
          <p:cNvPr id="19" name="Tabella 18">
            <a:extLst>
              <a:ext uri="{FF2B5EF4-FFF2-40B4-BE49-F238E27FC236}">
                <a16:creationId xmlns:a16="http://schemas.microsoft.com/office/drawing/2014/main" id="{D61F308A-77BC-6AEF-2C03-631F57D7C2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404032"/>
              </p:ext>
            </p:extLst>
          </p:nvPr>
        </p:nvGraphicFramePr>
        <p:xfrm>
          <a:off x="1199268" y="4279069"/>
          <a:ext cx="9671368" cy="19574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91672">
                  <a:extLst>
                    <a:ext uri="{9D8B030D-6E8A-4147-A177-3AD203B41FA5}">
                      <a16:colId xmlns:a16="http://schemas.microsoft.com/office/drawing/2014/main" val="1244113952"/>
                    </a:ext>
                  </a:extLst>
                </a:gridCol>
                <a:gridCol w="3251892">
                  <a:extLst>
                    <a:ext uri="{9D8B030D-6E8A-4147-A177-3AD203B41FA5}">
                      <a16:colId xmlns:a16="http://schemas.microsoft.com/office/drawing/2014/main" val="3257725972"/>
                    </a:ext>
                  </a:extLst>
                </a:gridCol>
                <a:gridCol w="3227804">
                  <a:extLst>
                    <a:ext uri="{9D8B030D-6E8A-4147-A177-3AD203B41FA5}">
                      <a16:colId xmlns:a16="http://schemas.microsoft.com/office/drawing/2014/main" val="22153247"/>
                    </a:ext>
                  </a:extLst>
                </a:gridCol>
              </a:tblGrid>
              <a:tr h="800022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b="1" u="none" strike="noStrike" dirty="0">
                          <a:effectLst/>
                        </a:rPr>
                        <a:t>SETTORI</a:t>
                      </a:r>
                      <a:endParaRPr lang="it-IT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1" u="none" strike="noStrike" dirty="0">
                          <a:effectLst/>
                        </a:rPr>
                        <a:t>RIDUZIONE CO2 RISPETTO AL 2005</a:t>
                      </a:r>
                      <a:endParaRPr lang="it-IT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1" u="none" strike="noStrike" dirty="0">
                          <a:effectLst/>
                        </a:rPr>
                        <a:t>RIDUZIONE CO2 RISPETTO AL 2019</a:t>
                      </a:r>
                      <a:endParaRPr lang="it-IT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37385490"/>
                  </a:ext>
                </a:extLst>
              </a:tr>
              <a:tr h="289360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effectLst/>
                        </a:rPr>
                        <a:t>INDUSTRIA NON ETS</a:t>
                      </a:r>
                      <a:endParaRPr lang="it-IT" sz="1800" b="0" i="1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-27,40%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-10,60%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38480009"/>
                  </a:ext>
                </a:extLst>
              </a:tr>
              <a:tr h="289360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effectLst/>
                        </a:rPr>
                        <a:t>CIVILE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-54%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-30,80%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02709113"/>
                  </a:ext>
                </a:extLst>
              </a:tr>
              <a:tr h="289360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effectLst/>
                        </a:rPr>
                        <a:t>TRASPORTI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-42,90%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-27,70%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81814902"/>
                  </a:ext>
                </a:extLst>
              </a:tr>
              <a:tr h="289360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effectLst/>
                        </a:rPr>
                        <a:t>AGRICOLTURA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28,40%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-30%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68756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89666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3b98536-16dd-4c92-b648-50ffeaf4bd46">
      <Terms xmlns="http://schemas.microsoft.com/office/infopath/2007/PartnerControls"/>
    </lcf76f155ced4ddcb4097134ff3c332f>
    <TaxCatchAll xmlns="e1c075b1-d696-44fb-a8a2-d5323fcd7e3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1EFF1A50276CE4D82D09C712944D8AB" ma:contentTypeVersion="15" ma:contentTypeDescription="Creare un nuovo documento." ma:contentTypeScope="" ma:versionID="595788e2fee4701fe5d3a168f8fdce15">
  <xsd:schema xmlns:xsd="http://www.w3.org/2001/XMLSchema" xmlns:xs="http://www.w3.org/2001/XMLSchema" xmlns:p="http://schemas.microsoft.com/office/2006/metadata/properties" xmlns:ns2="53b98536-16dd-4c92-b648-50ffeaf4bd46" xmlns:ns3="e1c075b1-d696-44fb-a8a2-d5323fcd7e36" targetNamespace="http://schemas.microsoft.com/office/2006/metadata/properties" ma:root="true" ma:fieldsID="18ecd006be08b0cfc4a1f5bce67b2a5d" ns2:_="" ns3:_="">
    <xsd:import namespace="53b98536-16dd-4c92-b648-50ffeaf4bd46"/>
    <xsd:import namespace="e1c075b1-d696-44fb-a8a2-d5323fcd7e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b98536-16dd-4c92-b648-50ffeaf4bd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Tag immagine" ma:readOnly="false" ma:fieldId="{5cf76f15-5ced-4ddc-b409-7134ff3c332f}" ma:taxonomyMulti="true" ma:sspId="e41d4178-3f76-4a44-92c2-a5b5f40a3d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c075b1-d696-44fb-a8a2-d5323fcd7e36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ea7df1a9-bff8-4050-a7f7-19aa46a651a8}" ma:internalName="TaxCatchAll" ma:showField="CatchAllData" ma:web="e1c075b1-d696-44fb-a8a2-d5323fcd7e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187568-AD34-4622-A003-D90AA790F8DE}">
  <ds:schemaRefs>
    <ds:schemaRef ds:uri="53b98536-16dd-4c92-b648-50ffeaf4bd46"/>
    <ds:schemaRef ds:uri="e1c075b1-d696-44fb-a8a2-d5323fcd7e36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2EE6231-4913-4318-A95B-4F08A083E15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CB897DD-A695-4FCA-8B67-B71EFEB073A7}">
  <ds:schemaRefs>
    <ds:schemaRef ds:uri="53b98536-16dd-4c92-b648-50ffeaf4bd46"/>
    <ds:schemaRef ds:uri="e1c075b1-d696-44fb-a8a2-d5323fcd7e3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2538</Words>
  <Application>Microsoft Macintosh PowerPoint</Application>
  <PresentationFormat>Widescreen</PresentationFormat>
  <Paragraphs>304</Paragraphs>
  <Slides>35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45" baseType="lpstr">
      <vt:lpstr>Arial</vt:lpstr>
      <vt:lpstr>Calibri</vt:lpstr>
      <vt:lpstr>Calibri Light</vt:lpstr>
      <vt:lpstr>Carlito</vt:lpstr>
      <vt:lpstr>Helvetica</vt:lpstr>
      <vt:lpstr>HelveticaNeueLTStd-Lt</vt:lpstr>
      <vt:lpstr>Palatino</vt:lpstr>
      <vt:lpstr>Trebuchet MS</vt:lpstr>
      <vt:lpstr>Verdana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Lega</dc:creator>
  <cp:lastModifiedBy>Microsoft Office User</cp:lastModifiedBy>
  <cp:revision>328</cp:revision>
  <dcterms:created xsi:type="dcterms:W3CDTF">2022-05-23T07:44:52Z</dcterms:created>
  <dcterms:modified xsi:type="dcterms:W3CDTF">2023-03-03T10:19:24Z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0x01010021EFF1A50276CE4D82D09C712944D8AB</vt:lpwstr>
  </property>
  <property fmtid="{D5CDD505-2E9C-101B-9397-08002B2CF9AE}" pid="3" name="MediaServiceImageTags">
    <vt:lpwstr/>
  </property>
</Properties>
</file>